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6" r:id="rId9"/>
    <p:sldMasterId id="2147483668" r:id="rId10"/>
    <p:sldMasterId id="2147483670" r:id="rId11"/>
    <p:sldMasterId id="2147483674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88" r:id="rId26"/>
    <p:sldId id="289" r:id="rId27"/>
    <p:sldId id="290" r:id="rId28"/>
    <p:sldId id="291" r:id="rId29"/>
    <p:sldId id="292" r:id="rId30"/>
    <p:sldId id="293" r:id="rId31"/>
    <p:sldId id="312" r:id="rId32"/>
    <p:sldId id="313" r:id="rId33"/>
    <p:sldId id="314" r:id="rId34"/>
    <p:sldId id="315" r:id="rId35"/>
    <p:sldId id="297" r:id="rId36"/>
    <p:sldId id="298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6" r:id="rId48"/>
  </p:sldIdLst>
  <p:sldSz cx="12192000" cy="6858000"/>
  <p:notesSz cx="6858000" cy="9144000"/>
  <p:embeddedFontLst>
    <p:embeddedFont>
      <p:font typeface="OPPOSans B" panose="02010600030101010101" charset="-122"/>
      <p:regular r:id="rId49"/>
    </p:embeddedFont>
    <p:embeddedFont>
      <p:font typeface="OPPOSans H" panose="02010600030101010101" charset="-122"/>
      <p:regular r:id="rId50"/>
    </p:embeddedFont>
    <p:embeddedFont>
      <p:font typeface="Source Han Sans" panose="02010600030101010101" charset="-122"/>
      <p:regular r:id="rId51"/>
    </p:embeddedFont>
    <p:embeddedFont>
      <p:font typeface="Source Han Sans CN Bold" panose="02010600030101010101" charset="-122"/>
      <p:bold r:id="rId52"/>
    </p:embeddedFont>
    <p:embeddedFont>
      <p:font typeface="Source Han Sans CN Regular" panose="02010600030101010101" charset="-122"/>
      <p:bold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15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12.pn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3" Type="http://schemas.openxmlformats.org/officeDocument/2006/relationships/tags" Target="../tags/tag63.xml"/><Relationship Id="rId21" Type="http://schemas.openxmlformats.org/officeDocument/2006/relationships/slideLayout" Target="../slideLayouts/slideLayout1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148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8249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45704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44497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3291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2084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40878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39671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38465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37258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36052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34845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V="1">
            <a:off x="89907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91113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92320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V="1">
            <a:off x="93526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flipV="1">
            <a:off x="94733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V="1">
            <a:off x="95939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97146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98352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V="1">
            <a:off x="99559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V="1">
            <a:off x="100765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3304725" y="2622844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3086396" y="2845222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177319" y="2524529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958990" y="2746907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 flipH="1">
            <a:off x="9643975" y="1751593"/>
            <a:ext cx="42977" cy="1734979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 flipH="1">
            <a:off x="10032457" y="2137211"/>
            <a:ext cx="33092" cy="117731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9864906" y="1581108"/>
            <a:ext cx="42977" cy="1734979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10253388" y="1966726"/>
            <a:ext cx="33092" cy="117731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9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0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1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2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3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4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5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6" name="标题 1"/>
          <p:cNvSpPr txBox="1"/>
          <p:nvPr/>
        </p:nvSpPr>
        <p:spPr>
          <a:xfrm>
            <a:off x="1693133" y="3815691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7" name="标题 1"/>
          <p:cNvSpPr txBox="1"/>
          <p:nvPr/>
        </p:nvSpPr>
        <p:spPr>
          <a:xfrm>
            <a:off x="333824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8" name="标题 1"/>
          <p:cNvSpPr txBox="1"/>
          <p:nvPr/>
        </p:nvSpPr>
        <p:spPr>
          <a:xfrm>
            <a:off x="337428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9" name="标题 1"/>
          <p:cNvSpPr txBox="1"/>
          <p:nvPr/>
        </p:nvSpPr>
        <p:spPr>
          <a:xfrm>
            <a:off x="341032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0" name="标题 1"/>
          <p:cNvSpPr txBox="1"/>
          <p:nvPr/>
        </p:nvSpPr>
        <p:spPr>
          <a:xfrm flipH="1">
            <a:off x="8626613" y="3815691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flipH="1">
            <a:off x="859057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 flipH="1">
            <a:off x="855453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3" name="标题 1"/>
          <p:cNvSpPr txBox="1"/>
          <p:nvPr/>
        </p:nvSpPr>
        <p:spPr>
          <a:xfrm flipH="1">
            <a:off x="851849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4" name="标题 1"/>
          <p:cNvSpPr txBox="1"/>
          <p:nvPr/>
        </p:nvSpPr>
        <p:spPr>
          <a:xfrm>
            <a:off x="1325479" y="4983743"/>
            <a:ext cx="1727200" cy="135467"/>
          </a:xfrm>
          <a:custGeom>
            <a:avLst/>
            <a:gdLst>
              <a:gd name="connsiteX0" fmla="*/ 0 w 1727200"/>
              <a:gd name="connsiteY0" fmla="*/ 67733 h 135467"/>
              <a:gd name="connsiteX1" fmla="*/ 1354667 w 1727200"/>
              <a:gd name="connsiteY1" fmla="*/ 67733 h 135467"/>
              <a:gd name="connsiteX2" fmla="*/ 1384300 w 1727200"/>
              <a:gd name="connsiteY2" fmla="*/ 135467 h 135467"/>
              <a:gd name="connsiteX3" fmla="*/ 1477433 w 1727200"/>
              <a:gd name="connsiteY3" fmla="*/ 0 h 135467"/>
              <a:gd name="connsiteX4" fmla="*/ 1528233 w 1727200"/>
              <a:gd name="connsiteY4" fmla="*/ 80433 h 135467"/>
              <a:gd name="connsiteX5" fmla="*/ 1727200 w 1727200"/>
              <a:gd name="connsiteY5" fmla="*/ 80433 h 135467"/>
            </a:gdLst>
            <a:ahLst/>
            <a:cxnLst/>
            <a:rect l="l" t="t" r="r" b="b"/>
            <a:pathLst>
              <a:path w="1727200" h="135467">
                <a:moveTo>
                  <a:pt x="0" y="67733"/>
                </a:moveTo>
                <a:lnTo>
                  <a:pt x="1354667" y="67733"/>
                </a:lnTo>
                <a:lnTo>
                  <a:pt x="1384300" y="135467"/>
                </a:lnTo>
                <a:lnTo>
                  <a:pt x="1477433" y="0"/>
                </a:lnTo>
                <a:lnTo>
                  <a:pt x="1528233" y="80433"/>
                </a:lnTo>
                <a:lnTo>
                  <a:pt x="1727200" y="80433"/>
                </a:lnTo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5" name="标题 1"/>
          <p:cNvSpPr txBox="1"/>
          <p:nvPr/>
        </p:nvSpPr>
        <p:spPr>
          <a:xfrm flipH="1">
            <a:off x="9139321" y="4983743"/>
            <a:ext cx="1727200" cy="135467"/>
          </a:xfrm>
          <a:custGeom>
            <a:avLst/>
            <a:gdLst>
              <a:gd name="connsiteX0" fmla="*/ 0 w 1727200"/>
              <a:gd name="connsiteY0" fmla="*/ 67733 h 135467"/>
              <a:gd name="connsiteX1" fmla="*/ 1354667 w 1727200"/>
              <a:gd name="connsiteY1" fmla="*/ 67733 h 135467"/>
              <a:gd name="connsiteX2" fmla="*/ 1384300 w 1727200"/>
              <a:gd name="connsiteY2" fmla="*/ 135467 h 135467"/>
              <a:gd name="connsiteX3" fmla="*/ 1477433 w 1727200"/>
              <a:gd name="connsiteY3" fmla="*/ 0 h 135467"/>
              <a:gd name="connsiteX4" fmla="*/ 1528233 w 1727200"/>
              <a:gd name="connsiteY4" fmla="*/ 80433 h 135467"/>
              <a:gd name="connsiteX5" fmla="*/ 1727200 w 1727200"/>
              <a:gd name="connsiteY5" fmla="*/ 80433 h 135467"/>
            </a:gdLst>
            <a:ahLst/>
            <a:cxnLst/>
            <a:rect l="l" t="t" r="r" b="b"/>
            <a:pathLst>
              <a:path w="1727200" h="135467">
                <a:moveTo>
                  <a:pt x="0" y="67733"/>
                </a:moveTo>
                <a:lnTo>
                  <a:pt x="1354667" y="67733"/>
                </a:lnTo>
                <a:lnTo>
                  <a:pt x="1384300" y="135467"/>
                </a:lnTo>
                <a:lnTo>
                  <a:pt x="1477433" y="0"/>
                </a:lnTo>
                <a:lnTo>
                  <a:pt x="1528233" y="80433"/>
                </a:lnTo>
                <a:lnTo>
                  <a:pt x="1727200" y="80433"/>
                </a:lnTo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6" name="标题 1"/>
          <p:cNvSpPr txBox="1"/>
          <p:nvPr/>
        </p:nvSpPr>
        <p:spPr>
          <a:xfrm>
            <a:off x="1017270" y="4730115"/>
            <a:ext cx="5652135" cy="542925"/>
          </a:xfrm>
          <a:prstGeom prst="snip2DiagRect">
            <a:avLst>
              <a:gd name="adj1" fmla="val 0"/>
              <a:gd name="adj2" fmla="val 1537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 w="6350" cap="sq">
            <a:gradFill>
              <a:gsLst>
                <a:gs pos="0">
                  <a:schemeClr val="accent1">
                    <a:alpha val="100000"/>
                  </a:schemeClr>
                </a:gs>
                <a:gs pos="5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7" name="标题 1"/>
          <p:cNvSpPr txBox="1"/>
          <p:nvPr/>
        </p:nvSpPr>
        <p:spPr>
          <a:xfrm>
            <a:off x="3229771" y="5215708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8" name="标题 1"/>
          <p:cNvSpPr txBox="1"/>
          <p:nvPr/>
        </p:nvSpPr>
        <p:spPr>
          <a:xfrm flipH="1" flipV="1">
            <a:off x="5848809" y="4730091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9" name="标题 1"/>
          <p:cNvSpPr txBox="1"/>
          <p:nvPr/>
        </p:nvSpPr>
        <p:spPr>
          <a:xfrm>
            <a:off x="7583346" y="4730091"/>
            <a:ext cx="2676188" cy="542767"/>
          </a:xfrm>
          <a:prstGeom prst="snip2DiagRect">
            <a:avLst>
              <a:gd name="adj1" fmla="val 0"/>
              <a:gd name="adj2" fmla="val 1537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 w="6350" cap="sq">
            <a:gradFill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0" name="标题 1"/>
          <p:cNvSpPr txBox="1"/>
          <p:nvPr/>
        </p:nvSpPr>
        <p:spPr>
          <a:xfrm>
            <a:off x="6286041" y="5215708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1" name="标题 1"/>
          <p:cNvSpPr txBox="1"/>
          <p:nvPr/>
        </p:nvSpPr>
        <p:spPr>
          <a:xfrm flipH="1" flipV="1">
            <a:off x="8905079" y="4730091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2" name="标题 1"/>
          <p:cNvSpPr txBox="1"/>
          <p:nvPr/>
        </p:nvSpPr>
        <p:spPr>
          <a:xfrm>
            <a:off x="1059180" y="4845685"/>
            <a:ext cx="5906135" cy="316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作者</a:t>
            </a:r>
            <a:r>
              <a:rPr kumimoji="1" lang="en-US" altLang="zh-CN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：</a:t>
            </a:r>
            <a:r>
              <a:rPr kumimoji="1" lang="zh-CN" altLang="en-US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李冠男，向天成，黄仁良，常清益，薛晓阳</a:t>
            </a:r>
          </a:p>
        </p:txBody>
      </p:sp>
      <p:sp>
        <p:nvSpPr>
          <p:cNvPr id="103" name="标题 1"/>
          <p:cNvSpPr txBox="1"/>
          <p:nvPr/>
        </p:nvSpPr>
        <p:spPr>
          <a:xfrm>
            <a:off x="4114350" y="5429191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" name="标题 1"/>
          <p:cNvSpPr txBox="1"/>
          <p:nvPr/>
        </p:nvSpPr>
        <p:spPr>
          <a:xfrm>
            <a:off x="4476190" y="4787081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5" name="标题 1"/>
          <p:cNvSpPr txBox="1"/>
          <p:nvPr/>
        </p:nvSpPr>
        <p:spPr>
          <a:xfrm>
            <a:off x="7635240" y="4841875"/>
            <a:ext cx="2597150" cy="318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2000" dirty="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指导教师：张妙</a:t>
            </a:r>
            <a:endParaRPr kumimoji="1" lang="zh-CN" altLang="en-US" sz="2000" dirty="0"/>
          </a:p>
        </p:txBody>
      </p:sp>
      <p:sp>
        <p:nvSpPr>
          <p:cNvPr id="106" name="标题 1"/>
          <p:cNvSpPr txBox="1"/>
          <p:nvPr/>
        </p:nvSpPr>
        <p:spPr>
          <a:xfrm>
            <a:off x="2589106" y="1562100"/>
            <a:ext cx="7013788" cy="1877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基于Web的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47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离散数学可视化演示系统</a:t>
            </a:r>
            <a:endParaRPr kumimoji="1" lang="zh-CN" altLang="en-US"/>
          </a:p>
        </p:txBody>
      </p:sp>
      <p:sp>
        <p:nvSpPr>
          <p:cNvPr id="107" name="标题 1"/>
          <p:cNvSpPr txBox="1"/>
          <p:nvPr/>
        </p:nvSpPr>
        <p:spPr>
          <a:xfrm>
            <a:off x="3235679" y="3774440"/>
            <a:ext cx="5720643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6350">
                  <a:noFill/>
                </a:ln>
                <a:gradFill>
                  <a:gsLst>
                    <a:gs pos="0">
                      <a:srgbClr val="68CC45">
                        <a:alpha val="100000"/>
                      </a:srgbClr>
                    </a:gs>
                    <a:gs pos="100000">
                      <a:srgbClr val="4EA72E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Web-based</a:t>
            </a:r>
          </a:p>
          <a:p>
            <a:pPr algn="ctr">
              <a:lnSpc>
                <a:spcPct val="100000"/>
              </a:lnSpc>
            </a:pPr>
            <a:r>
              <a:rPr kumimoji="1" lang="en-US" altLang="zh-CN" sz="2400">
                <a:ln w="6350">
                  <a:noFill/>
                </a:ln>
                <a:gradFill>
                  <a:gsLst>
                    <a:gs pos="0">
                      <a:srgbClr val="68CC45">
                        <a:alpha val="100000"/>
                      </a:srgbClr>
                    </a:gs>
                    <a:gs pos="100000">
                      <a:srgbClr val="4EA72E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Discrete Mathematical Visualization Presentation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6774" y="5328067"/>
            <a:ext cx="10495132" cy="1619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52822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987019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24364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66040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3804638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9861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ahLst/>
            <a:cxnLst/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ahLst/>
            <a:cxnLst/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18299" y="2427071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核心问题：如何将集合、图、逻辑表达式等抽象模型转化为直观的图形语言，且不丢失数学准确性。
实现策略：隐喻设计，用颜色渐变表示集合包含关系，用动画模拟逻辑运算传播。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439936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7543598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38821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ahLst/>
            <a:cxnLst/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99360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ahLst/>
            <a:cxnLst/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857259" y="2427070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某些算法需展示中间状态，需精确控制执行流程。
尽管后端的计算已经完成，但只有前端点击下一步，才会进行下一步的生成（例如最小生成树），完美实现了流程的控制。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8131942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1127618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71403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ahLst/>
            <a:cxnLst/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31942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ahLst/>
            <a:cxnLst/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89841" y="2427071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需同时支持课堂演示、考试测评等不同模式。
后续将设计账号功能，教师账号可查看学生题目完成情况。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182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抽象数学概念的可视化映射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47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算法分步可视化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858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教学场景适配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182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647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5858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设计重点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1360" y="2004695"/>
            <a:ext cx="127254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49960" y="2540000"/>
            <a:ext cx="3317240" cy="2026920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11980" y="2959735"/>
            <a:ext cx="127254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4610100" y="3571240"/>
            <a:ext cx="3256280" cy="2026920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52740" y="1346200"/>
            <a:ext cx="127254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8196580" y="1877060"/>
            <a:ext cx="3218180" cy="2026920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61440" y="3784325"/>
            <a:ext cx="219666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后端算法效率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95779" y="2759075"/>
            <a:ext cx="23190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前端性能优化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17441" y="2063115"/>
            <a:ext cx="214585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系统稳定性与安全性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67741" y="4293877"/>
            <a:ext cx="2590359" cy="1198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优化算法实现，提高计算效率和准确性。
使用高效的算法库和数据结构，减少计算时间和资源消耗。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38580" y="3284796"/>
            <a:ext cx="2770296" cy="11729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优化前端代码，减少页面加载时间和资源消耗。
使用缓存机制和异步加载技术，提高系统的响应速度。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74542" y="2538036"/>
            <a:ext cx="2487972" cy="1233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加强系统的稳定性设计，确保在高并发和复杂环境下稳定运行。
加强系统的安全性设计，防止数据泄露和恶意攻击。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技术难点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系统功能模块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3110" y="528665"/>
            <a:ext cx="3085781" cy="2250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用户输入命题公式，系统动态生成对应的真值表。
真值表以表格形式展示，清晰直观地呈现命题公式的逻辑关系。</a:t>
            </a:r>
            <a:endParaRPr kumimoji="1"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使用栈的方式处理运算符的优先级，将逻辑表达式转换为后缀表达式进行计算。
通过递归算法生成真值表，支持复杂的命题公式。</a:t>
              </a: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命题公式真值表</a:t>
            </a:r>
            <a:endParaRPr kumimoji="1"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rcRect t="15098" r="3444"/>
          <a:stretch>
            <a:fillRect/>
          </a:stretch>
        </p:blipFill>
        <p:spPr>
          <a:xfrm>
            <a:off x="4284345" y="1206500"/>
            <a:ext cx="7774305" cy="4152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用户输入集合运算式子，系统以文氏图形式展示运算结果。
文氏图直观地展示集合之间的关系，帮助学生理解集合运算。</a:t>
            </a:r>
            <a:endParaRPr kumimoji="1"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使用Java的集合类进行集合运算的实现。
通过d3.js绘制文氏图，支持多种集合运算。</a:t>
              </a: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集合运算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0" y="1206500"/>
            <a:ext cx="770382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输入二元关系矩阵，展示算法求解传递闭包的每一步结果和最终结果。
通过动态展示算法过程，帮助学生理解Warshall算法的原理。</a:t>
            </a:r>
            <a:endParaRPr kumimoji="1"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使用邻接矩阵表示图的连接关系，通过三重循环计算传递闭包。
每次更新矩阵后，将当前的矩阵状态存储到列表中，并打印出来。</a:t>
              </a: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Warshall算法</a:t>
            </a: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95" y="1206500"/>
            <a:ext cx="7445375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输入带权图和顶点，展示算法求解最短路径的过程和结果。
通过动态展示算法过程，帮助学生理解Dijkstra算法的原理。</a:t>
            </a:r>
            <a:endParaRPr kumimoji="1"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输入带权图和顶点，展示算法求解最短路径的过程和结果。
通过动态展示算法过程，帮助学生理解Dijkstra算法的原理。</a:t>
              </a: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Dijkstra算法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55" y="1357630"/>
            <a:ext cx="775144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输入无向连通带权图，展示算法求解过程和结果。
通过动态展示算法过程，帮助学生理解最小生成树算法的原理。</a:t>
            </a:r>
            <a:endParaRPr kumimoji="1" lang="zh-CN" altLang="en-US"/>
          </a:p>
        </p:txBody>
      </p: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使用邻接矩阵表示图的连接关系，通过Prim算法计算最小生成树。
每次更新树后，将当前的树状态存储到列表中，并打印出来。</a:t>
              </a: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最小生成树</a:t>
            </a: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91660" y="1409700"/>
            <a:ext cx="780034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输入权重序列，展示构建最优二叉树的过程和结果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通过动态展示算法过程，帮助学生理解Huffman算法的原理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 。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使用优先队列构建Huffman树，通过递归算法生成Huffman编码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。
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每次更新树后，将当前的树状态存储到列表中，并打印出来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。</a:t>
              </a:r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Huffman算法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1206500"/>
            <a:ext cx="7762875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357630"/>
            <a:ext cx="2900680" cy="304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输入二部图顶点数U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V及边列表，系统自动检测完备匹配存在性并枚举所有可能解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 。</a:t>
            </a:r>
            <a:endParaRPr kumimoji="1"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使用Java集合框架（Map、List等）存储匹配结果，便于前端展示和处理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。
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采用Hopcroft-Karp算法实现二部图的最大匹配计算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。</a:t>
              </a:r>
              <a:endParaRPr kumimoji="1" lang="zh-CN" altLang="en-US" dirty="0"/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二部图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30" y="1337945"/>
            <a:ext cx="7722870" cy="4181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0" y="-63500"/>
            <a:ext cx="12280900" cy="6985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216217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8096702">
            <a:off x="241861" y="1381120"/>
            <a:ext cx="729598" cy="895007"/>
          </a:xfrm>
          <a:prstGeom prst="teardrop">
            <a:avLst>
              <a:gd name="adj" fmla="val 10500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12489" y="516590"/>
            <a:ext cx="2836109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77092" y="445967"/>
            <a:ext cx="5969000" cy="1285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7200">
                <a:ln w="9525">
                  <a:noFill/>
                </a:ln>
                <a:gradFill>
                  <a:gsLst>
                    <a:gs pos="0">
                      <a:srgbClr val="4EA72E">
                        <a:alpha val="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6536586" y="-982666"/>
            <a:ext cx="2162174" cy="4165604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7415780" y="-982665"/>
            <a:ext cx="2162174" cy="4165601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8294972" y="-982665"/>
            <a:ext cx="2162174" cy="4165601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9174164" y="-982665"/>
            <a:ext cx="2162174" cy="4165601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4450" y="2452739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4450" y="3098959"/>
            <a:ext cx="25847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83170" y="2452739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83170" y="3098959"/>
            <a:ext cx="25847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设计难点与应对策略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38810" y="2452739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38810" y="3098959"/>
            <a:ext cx="25847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系统设计思路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27530" y="2452739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27530" y="3098959"/>
            <a:ext cx="25847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系统功能模块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43742" y="4222266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43742" y="4868486"/>
            <a:ext cx="27143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系统优势与创新点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895574" y="4222266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95574" y="4868486"/>
            <a:ext cx="27143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未来展望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47406" y="4222266"/>
            <a:ext cx="15621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647406" y="4868486"/>
            <a:ext cx="27143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结语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607185"/>
            <a:ext cx="2900680" cy="1769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提供了学生和教师的注册和登录系统并用jwt实现鉴权。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51497"/>
            <a:chOff x="6853" y="2457"/>
            <a:chExt cx="5473" cy="5731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37" y="3636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注册账户时记录用户的账号密码，并用isteacher区别教师和学生。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登录时如果账户密码正确则生成并返回jwt</a:t>
              </a:r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83865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登录注册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35" y="1535430"/>
            <a:ext cx="7779385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/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54405" y="1473835"/>
            <a:ext cx="2900680" cy="161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可以手动或用Excel创建班级，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删除或添加班级中的学生，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删除班级并提供验证码确认删除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666115" y="3883668"/>
            <a:ext cx="3475355" cy="3128401"/>
            <a:chOff x="6853" y="2457"/>
            <a:chExt cx="5473" cy="5689"/>
          </a:xfrm>
        </p:grpSpPr>
        <p:sp>
          <p:nvSpPr>
            <p:cNvPr id="12" name="标题 1"/>
            <p:cNvSpPr txBox="1"/>
            <p:nvPr/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046" y="3594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使用poi组件解析Excel，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用kaptcha提供验证码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Excel创建时先新建班级，解析班级中的学生姓名原班级，注册学生并加入班级</a:t>
              </a:r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班级管理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10" y="1571625"/>
            <a:ext cx="7826375" cy="4147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954405" y="1268730"/>
            <a:ext cx="2900680" cy="161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该模式下为教师提供出题接口，教师可以自由选择题目的类型（填空、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选择）以及根据需求灵活确定题目内容，生成题目后还会生成二维码方便学生扫码进行答题。</a:t>
            </a:r>
          </a:p>
        </p:txBody>
      </p: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666115" y="3883668"/>
            <a:ext cx="3475355" cy="3128401"/>
            <a:chOff x="6853" y="2457"/>
            <a:chExt cx="5473" cy="5689"/>
          </a:xfrm>
        </p:grpSpPr>
        <p:sp>
          <p:nvSpPr>
            <p:cNvPr id="12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046" y="3594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采用前后端分离的整体架构：前端采用：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qrcode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组件进行二维码的绘制，将前端输入信息发送到后端数据库中；后端采用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springboot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接受处理数据，并保持了系统的可维护性和可扩展性。</a:t>
              </a:r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出题模式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23385" y="584200"/>
            <a:ext cx="7637780" cy="30340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24020" y="3713480"/>
            <a:ext cx="7632065" cy="2914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660400" y="894715"/>
            <a:ext cx="3474720" cy="2830195"/>
            <a:chOff x="1040" y="2457"/>
            <a:chExt cx="5472" cy="4457"/>
          </a:xfrm>
        </p:grpSpPr>
        <p:sp>
          <p:nvSpPr>
            <p:cNvPr id="3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040" y="2948"/>
              <a:ext cx="5473" cy="3966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982980" y="1341120"/>
            <a:ext cx="2900680" cy="161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为教师提供清晰的题库，教师可以在该界面中查看题目的相关内容、灵活添加删除题目以及对题目进行更改，实现了良好的增删改查的功能。</a:t>
            </a:r>
          </a:p>
        </p:txBody>
      </p: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612969" y="3791318"/>
            <a:ext cx="3475355" cy="3000273"/>
            <a:chOff x="6853" y="2457"/>
            <a:chExt cx="5473" cy="5456"/>
          </a:xfrm>
        </p:grpSpPr>
        <p:sp>
          <p:nvSpPr>
            <p:cNvPr id="12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126" y="3361"/>
              <a:ext cx="5096" cy="45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同样采用前后端分离架构：前端使用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vue3+Element Plus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构建模块，实现题库预览，二维码查看，删除功能。后端采用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springboot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接受处理数据，保持了系统的可维护性和可扩展性；使用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mybatis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对题目的相关信息进行存储。</a:t>
              </a:r>
            </a:p>
          </p:txBody>
        </p:sp>
      </p:grp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zh-CN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题库管理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23385" y="836295"/>
            <a:ext cx="7740650" cy="50044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048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259715" y="761365"/>
            <a:ext cx="3475355" cy="2940050"/>
            <a:chOff x="1040" y="2457"/>
            <a:chExt cx="5473" cy="3932"/>
          </a:xfrm>
        </p:grpSpPr>
        <p:sp>
          <p:nvSpPr>
            <p:cNvPr id="3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040" y="2948"/>
              <a:ext cx="5473" cy="3441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474980" y="1294130"/>
            <a:ext cx="3071495" cy="2145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教师通过该模块，可完成离散数学作业的全流程管控。选择作业类型、班级，快速布置作业。表格动态呈现作业内容、提交状态、时间及操作项，助力教师清晰掌握学情，高效管理作业。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作业管理</a:t>
            </a:r>
          </a:p>
        </p:txBody>
      </p:sp>
      <p:pic>
        <p:nvPicPr>
          <p:cNvPr id="24" name="图片 23" descr="屏幕截图 2025-06-22 1551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49700" y="1128395"/>
            <a:ext cx="8014970" cy="4752975"/>
          </a:xfrm>
          <a:prstGeom prst="rect">
            <a:avLst/>
          </a:prstGeom>
        </p:spPr>
      </p:pic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264795" y="3730625"/>
            <a:ext cx="3475355" cy="3248660"/>
            <a:chOff x="6853" y="2457"/>
            <a:chExt cx="5473" cy="5132"/>
          </a:xfrm>
        </p:grpSpPr>
        <p:sp>
          <p:nvSpPr>
            <p:cNvPr id="13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1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054" y="3432"/>
              <a:ext cx="5096" cy="41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基于前后端分离架构，前端通过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Vue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动态渲染作业筛选、表格展示与操作交互；后端采用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Spring Boot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框架，负责作业数据的存储和管理，处理提交状态统计。通过与数据库紧密集成，确保作业信息持久化存储。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715" y="-146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99695" y="849630"/>
            <a:ext cx="4403725" cy="3197225"/>
            <a:chOff x="1040" y="2457"/>
            <a:chExt cx="5473" cy="4023"/>
          </a:xfrm>
        </p:grpSpPr>
        <p:sp>
          <p:nvSpPr>
            <p:cNvPr id="3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58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1040" y="2948"/>
              <a:ext cx="5473" cy="3532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47" y="2458"/>
              <a:ext cx="217" cy="165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225" y="2540"/>
              <a:ext cx="5104" cy="3552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6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427" y="2657"/>
              <a:ext cx="700" cy="512"/>
            </a:xfrm>
            <a:custGeom>
              <a:avLst/>
              <a:gdLst>
                <a:gd name="connsiteX0" fmla="*/ 114387 w 870468"/>
                <a:gd name="connsiteY0" fmla="*/ 394297 h 720000"/>
                <a:gd name="connsiteX1" fmla="*/ 125598 w 870468"/>
                <a:gd name="connsiteY1" fmla="*/ 421319 h 720000"/>
                <a:gd name="connsiteX2" fmla="*/ 153878 w 870468"/>
                <a:gd name="connsiteY2" fmla="*/ 433051 h 720000"/>
                <a:gd name="connsiteX3" fmla="*/ 449972 w 870468"/>
                <a:gd name="connsiteY3" fmla="*/ 433051 h 720000"/>
                <a:gd name="connsiteX4" fmla="*/ 478295 w 870468"/>
                <a:gd name="connsiteY4" fmla="*/ 421319 h 720000"/>
                <a:gd name="connsiteX5" fmla="*/ 489465 w 870468"/>
                <a:gd name="connsiteY5" fmla="*/ 394297 h 720000"/>
                <a:gd name="connsiteX6" fmla="*/ 116266 w 870468"/>
                <a:gd name="connsiteY6" fmla="*/ 68594 h 720000"/>
                <a:gd name="connsiteX7" fmla="*/ 68708 w 870468"/>
                <a:gd name="connsiteY7" fmla="*/ 116152 h 720000"/>
                <a:gd name="connsiteX8" fmla="*/ 68708 w 870468"/>
                <a:gd name="connsiteY8" fmla="*/ 241561 h 720000"/>
                <a:gd name="connsiteX9" fmla="*/ 801875 w 870468"/>
                <a:gd name="connsiteY9" fmla="*/ 241561 h 720000"/>
                <a:gd name="connsiteX10" fmla="*/ 801875 w 870468"/>
                <a:gd name="connsiteY10" fmla="*/ 116152 h 720000"/>
                <a:gd name="connsiteX11" fmla="*/ 754317 w 870468"/>
                <a:gd name="connsiteY11" fmla="*/ 68594 h 720000"/>
                <a:gd name="connsiteX12" fmla="*/ 598821 w 870468"/>
                <a:gd name="connsiteY12" fmla="*/ 68594 h 720000"/>
                <a:gd name="connsiteX13" fmla="*/ 116266 w 870468"/>
                <a:gd name="connsiteY13" fmla="*/ 0 h 720000"/>
                <a:gd name="connsiteX14" fmla="*/ 598821 w 870468"/>
                <a:gd name="connsiteY14" fmla="*/ 0 h 720000"/>
                <a:gd name="connsiteX15" fmla="*/ 754317 w 870468"/>
                <a:gd name="connsiteY15" fmla="*/ 0 h 720000"/>
                <a:gd name="connsiteX16" fmla="*/ 870468 w 870468"/>
                <a:gd name="connsiteY16" fmla="*/ 116152 h 720000"/>
                <a:gd name="connsiteX17" fmla="*/ 870468 w 870468"/>
                <a:gd name="connsiteY17" fmla="*/ 360001 h 720000"/>
                <a:gd name="connsiteX18" fmla="*/ 870468 w 870468"/>
                <a:gd name="connsiteY18" fmla="*/ 603736 h 720000"/>
                <a:gd name="connsiteX19" fmla="*/ 754317 w 870468"/>
                <a:gd name="connsiteY19" fmla="*/ 720000 h 720000"/>
                <a:gd name="connsiteX20" fmla="*/ 598821 w 870468"/>
                <a:gd name="connsiteY20" fmla="*/ 720000 h 720000"/>
                <a:gd name="connsiteX21" fmla="*/ 116266 w 870468"/>
                <a:gd name="connsiteY21" fmla="*/ 720000 h 720000"/>
                <a:gd name="connsiteX22" fmla="*/ 115 w 870468"/>
                <a:gd name="connsiteY22" fmla="*/ 603850 h 720000"/>
                <a:gd name="connsiteX23" fmla="*/ 115 w 870468"/>
                <a:gd name="connsiteY23" fmla="*/ 360279 h 720000"/>
                <a:gd name="connsiteX24" fmla="*/ 0 w 870468"/>
                <a:gd name="connsiteY24" fmla="*/ 360001 h 720000"/>
                <a:gd name="connsiteX25" fmla="*/ 115 w 870468"/>
                <a:gd name="connsiteY25" fmla="*/ 359723 h 720000"/>
                <a:gd name="connsiteX26" fmla="*/ 115 w 870468"/>
                <a:gd name="connsiteY26" fmla="*/ 116152 h 720000"/>
                <a:gd name="connsiteX27" fmla="*/ 116266 w 870468"/>
                <a:gd name="connsiteY2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14387" y="394297"/>
                  </a:moveTo>
                  <a:lnTo>
                    <a:pt x="125598" y="421319"/>
                  </a:lnTo>
                  <a:cubicBezTo>
                    <a:pt x="132843" y="428564"/>
                    <a:pt x="142846" y="433051"/>
                    <a:pt x="153878" y="433051"/>
                  </a:cubicBezTo>
                  <a:lnTo>
                    <a:pt x="449972" y="433051"/>
                  </a:lnTo>
                  <a:cubicBezTo>
                    <a:pt x="461061" y="433051"/>
                    <a:pt x="471064" y="428564"/>
                    <a:pt x="478295" y="421319"/>
                  </a:cubicBezTo>
                  <a:lnTo>
                    <a:pt x="489465" y="394297"/>
                  </a:lnTo>
                  <a:close/>
                  <a:moveTo>
                    <a:pt x="116266" y="68594"/>
                  </a:moveTo>
                  <a:cubicBezTo>
                    <a:pt x="89972" y="68594"/>
                    <a:pt x="68708" y="89972"/>
                    <a:pt x="68708" y="116152"/>
                  </a:cubicBezTo>
                  <a:lnTo>
                    <a:pt x="68708" y="241561"/>
                  </a:lnTo>
                  <a:lnTo>
                    <a:pt x="801875" y="241561"/>
                  </a:lnTo>
                  <a:lnTo>
                    <a:pt x="801875" y="116152"/>
                  </a:lnTo>
                  <a:cubicBezTo>
                    <a:pt x="801875" y="89858"/>
                    <a:pt x="780497" y="68594"/>
                    <a:pt x="754317" y="68594"/>
                  </a:cubicBezTo>
                  <a:lnTo>
                    <a:pt x="598821" y="68594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2"/>
                  </a:cubicBezTo>
                  <a:lnTo>
                    <a:pt x="870468" y="360001"/>
                  </a:lnTo>
                  <a:lnTo>
                    <a:pt x="870468" y="603736"/>
                  </a:lnTo>
                  <a:cubicBezTo>
                    <a:pt x="870468" y="667870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70"/>
                    <a:pt x="115" y="603850"/>
                  </a:cubicBezTo>
                  <a:lnTo>
                    <a:pt x="115" y="360279"/>
                  </a:lnTo>
                  <a:lnTo>
                    <a:pt x="0" y="360001"/>
                  </a:lnTo>
                  <a:lnTo>
                    <a:pt x="115" y="359723"/>
                  </a:lnTo>
                  <a:lnTo>
                    <a:pt x="115" y="116152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92" y="5203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856" y="5203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功能描述</a:t>
              </a: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248285" y="1471295"/>
            <a:ext cx="4105910" cy="241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教师可在此界面完成离散数学作业的全流程布置：填写作业标题、选定授课班级，按需补充作业描述、设置截止时间，再从题目库中勾选题目、自定义分值，快速生成面向班级的作业任务，精准覆盖知识考核与教学推进需求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78150" y="2250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作业布置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45660" y="1589405"/>
            <a:ext cx="7552055" cy="4516755"/>
          </a:xfrm>
          <a:prstGeom prst="rect">
            <a:avLst/>
          </a:prstGeom>
        </p:spPr>
      </p:pic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99060" y="4046220"/>
            <a:ext cx="4403725" cy="2639513"/>
            <a:chOff x="6853" y="2457"/>
            <a:chExt cx="5473" cy="4990"/>
          </a:xfrm>
        </p:grpSpPr>
        <p:sp>
          <p:nvSpPr>
            <p:cNvPr id="12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140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6853" y="2948"/>
              <a:ext cx="5473" cy="4499"/>
            </a:xfrm>
            <a:prstGeom prst="roundRect">
              <a:avLst>
                <a:gd name="adj" fmla="val 636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560" y="2458"/>
              <a:ext cx="217" cy="16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7038" y="2540"/>
              <a:ext cx="5104" cy="4599"/>
            </a:xfrm>
            <a:prstGeom prst="roundRect">
              <a:avLst>
                <a:gd name="adj" fmla="val 9538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69" y="2457"/>
              <a:ext cx="3842" cy="912"/>
            </a:xfrm>
            <a:custGeom>
              <a:avLst/>
              <a:gdLst>
                <a:gd name="connsiteX0" fmla="*/ 0 w 2782454"/>
                <a:gd name="connsiteY0" fmla="*/ 0 h 1053297"/>
                <a:gd name="connsiteX1" fmla="*/ 2782454 w 2782454"/>
                <a:gd name="connsiteY1" fmla="*/ 0 h 1053297"/>
                <a:gd name="connsiteX2" fmla="*/ 2773016 w 2782454"/>
                <a:gd name="connsiteY2" fmla="*/ 36706 h 1053297"/>
                <a:gd name="connsiteX3" fmla="*/ 1391227 w 2782454"/>
                <a:gd name="connsiteY3" fmla="*/ 1053297 h 1053297"/>
                <a:gd name="connsiteX4" fmla="*/ 9438 w 2782454"/>
                <a:gd name="connsiteY4" fmla="*/ 36706 h 1053297"/>
                <a:gd name="connsiteX5" fmla="*/ 0 w 2782454"/>
                <a:gd name="connsiteY5" fmla="*/ 0 h 1053297"/>
              </a:gdLst>
              <a:ahLst/>
              <a:cxnLst/>
              <a:rect l="l" t="t" r="r" b="b"/>
              <a:pathLst>
                <a:path w="2782454" h="1053297">
                  <a:moveTo>
                    <a:pt x="0" y="0"/>
                  </a:moveTo>
                  <a:lnTo>
                    <a:pt x="2782454" y="0"/>
                  </a:lnTo>
                  <a:lnTo>
                    <a:pt x="2773016" y="36706"/>
                  </a:lnTo>
                  <a:cubicBezTo>
                    <a:pt x="2589830" y="625667"/>
                    <a:pt x="2040468" y="1053297"/>
                    <a:pt x="1391227" y="1053297"/>
                  </a:cubicBezTo>
                  <a:cubicBezTo>
                    <a:pt x="741987" y="1053297"/>
                    <a:pt x="192624" y="625667"/>
                    <a:pt x="9438" y="3670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9284" y="2564"/>
              <a:ext cx="613" cy="7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7207" y="6214"/>
              <a:ext cx="4569" cy="7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90000"/>
                  </a:schemeClr>
                </a:gs>
              </a:gsLst>
              <a:lin ang="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2">
                  <a:lumMod val="90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7560" y="6214"/>
              <a:ext cx="3857" cy="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技术实现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047" y="3290"/>
              <a:ext cx="5102" cy="41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采用前后端分离架构，前端用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Vue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组件采集作业标题、班级、描述、截止时间及题目勾选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/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分值设置；后端以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Spring Boot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接收数据，通过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MyBatis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框架将作业信息、题目关联数据存入数据库，保障作业布置流程与数据管理的完整、高效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 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  <a:sym typeface="+mn-ea"/>
                </a:rPr>
                <a:t>。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系统优势与创新点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3110" y="528665"/>
            <a:ext cx="3085781" cy="2250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43050" y="1717675"/>
            <a:ext cx="2590800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87362" y="1765300"/>
            <a:ext cx="2502176" cy="117157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04925" y="1470025"/>
            <a:ext cx="609600" cy="6096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38700" y="1717675"/>
            <a:ext cx="2590800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83012" y="1765300"/>
            <a:ext cx="2502176" cy="11684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11053" y="1470025"/>
            <a:ext cx="609600" cy="6096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34350" y="1717675"/>
            <a:ext cx="2590800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8662" y="1765300"/>
            <a:ext cx="2502176" cy="11684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06703" y="1470025"/>
            <a:ext cx="609600" cy="6096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34135" y="1564005"/>
            <a:ext cx="551180" cy="4216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14863" y="1564005"/>
            <a:ext cx="601980" cy="4216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10513" y="1564005"/>
            <a:ext cx="601980" cy="4216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773288" y="3105474"/>
            <a:ext cx="2146300" cy="24297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将抽象的离散数学概念转化为直观的可视化演示，帮助学生更好地理解和掌握知识。
通过交互式学习，激发学生的学习兴趣和主动性，提高学习效果。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74483" y="2087671"/>
            <a:ext cx="2152848" cy="7735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教育性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25683" y="2036871"/>
            <a:ext cx="2152848" cy="7735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24488" y="3054674"/>
            <a:ext cx="2146300" cy="24297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提供丰富的交互功能，学生可以通过拖拽、参数调整等动作主动探索数学规律。
实时反馈机制，学生可以即时看到操作结果，及时修正错误。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65783" y="2036871"/>
            <a:ext cx="2152848" cy="7735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可扩展性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64588" y="3054674"/>
            <a:ext cx="2146300" cy="24297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系统采用前后端分离架构和微服务思想，功能模块高内聚、低耦合，便于扩展和维护。
可以根据教学需求和学生反馈，不断添加新的功能和优化现有功能。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系统优势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80214" y="1927186"/>
            <a:ext cx="783670" cy="7836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82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86530" y="2085993"/>
            <a:ext cx="571038" cy="4660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3430" y="1850401"/>
            <a:ext cx="937238" cy="937238"/>
          </a:xfrm>
          <a:prstGeom prst="ellipse">
            <a:avLst/>
          </a:prstGeom>
          <a:noFill/>
          <a:ln w="25400" cap="sq">
            <a:solidFill>
              <a:schemeClr val="bg1">
                <a:lumMod val="85000"/>
                <a:alpha val="36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017850">
            <a:off x="803221" y="1850192"/>
            <a:ext cx="937656" cy="937656"/>
          </a:xfrm>
          <a:prstGeom prst="arc">
            <a:avLst/>
          </a:prstGeom>
          <a:noFill/>
          <a:ln w="508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5687" y="1782701"/>
            <a:ext cx="1063453" cy="1214499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51661" y="1573159"/>
            <a:ext cx="3762379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抽象概念具象化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1661" y="2090851"/>
            <a:ext cx="3762379" cy="110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通过图形元素和动画效果，将抽象的数学概念具象化，使学生更容易理解和记忆。
例如，用动态连线表示边、颜色渐变展示逻辑状态变化等。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78689" y="3447376"/>
            <a:ext cx="783670" cy="7836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82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005" y="3606183"/>
            <a:ext cx="571038" cy="4660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01905" y="3370591"/>
            <a:ext cx="937238" cy="937238"/>
          </a:xfrm>
          <a:prstGeom prst="ellipse">
            <a:avLst/>
          </a:prstGeom>
          <a:noFill/>
          <a:ln w="25400" cap="sq">
            <a:solidFill>
              <a:schemeClr val="bg1">
                <a:lumMod val="85000"/>
                <a:alpha val="36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017850">
            <a:off x="3601696" y="3370382"/>
            <a:ext cx="937656" cy="937656"/>
          </a:xfrm>
          <a:prstGeom prst="arc">
            <a:avLst/>
          </a:prstGeom>
          <a:noFill/>
          <a:ln w="508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514162" y="3302891"/>
            <a:ext cx="1063453" cy="1214499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50136" y="3093349"/>
            <a:ext cx="3762379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交互驱动理解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50136" y="3611041"/>
            <a:ext cx="3762379" cy="110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采用“操作- 反馈- 修正”的循环，让学生通过交互式学习主动探索数学规律。
与传统的被动接受式学习方式相比，这种交互式学习更能激发学生的学习兴趣和主动性。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19973" y="4967566"/>
            <a:ext cx="783670" cy="7836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82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26289" y="5126373"/>
            <a:ext cx="571038" cy="4660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43190" y="4890781"/>
            <a:ext cx="937238" cy="937238"/>
          </a:xfrm>
          <a:prstGeom prst="ellipse">
            <a:avLst/>
          </a:prstGeom>
          <a:noFill/>
          <a:ln w="25400" cap="sq">
            <a:solidFill>
              <a:schemeClr val="bg1">
                <a:lumMod val="85000"/>
                <a:alpha val="36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017850">
            <a:off x="6542981" y="4890572"/>
            <a:ext cx="937656" cy="937656"/>
          </a:xfrm>
          <a:prstGeom prst="arc">
            <a:avLst/>
          </a:prstGeom>
          <a:noFill/>
          <a:ln w="508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455447" y="4823081"/>
            <a:ext cx="1063453" cy="1214499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591420" y="4613539"/>
            <a:ext cx="3762379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轻量化与普适性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91420" y="5131231"/>
            <a:ext cx="3762379" cy="110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基于Web技术，无需高性能设备即可流畅运行复杂可视化。
系统轻量化设计，易于部署和维护，适合在不同设备和网络环境下使用。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创新点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未来展望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3110" y="528665"/>
            <a:ext cx="3085781" cy="2250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2950" y="1716405"/>
            <a:ext cx="3085465" cy="1062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1350" y="1971040"/>
            <a:ext cx="8317455" cy="2749016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4467828"/>
            <a:ext cx="4663954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根据教学需求，不断增加新的离散数学算法和概念的可视化演示。
例如，增加图的遍历算法、动态规划算法等的可视化演示。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871711"/>
            <a:ext cx="4663954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增加更多算法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3100" y="27152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33592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54946" y="4467828"/>
            <a:ext cx="4663954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根据学生反馈和教学实践，不断优化现有功能的用户体验和教学效果。
例如，优化算法可视化的过程展示，增加更多的交互元素和提示信息。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54946" y="3871711"/>
            <a:ext cx="4663954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优化现有功能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67646" y="27152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功能拓展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173783" y="1541704"/>
            <a:ext cx="4369577" cy="4577977"/>
          </a:xfrm>
          <a:prstGeom prst="roundRect">
            <a:avLst>
              <a:gd name="adj" fmla="val 512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376534" y="2854825"/>
            <a:ext cx="3964076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基于学生答题数据生成知识薄弱点分析报告，辅助教师制定差异化教学计划。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支持教师在课堂演示时实时标注学生操作问题，发起针对性问答互动。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347899" y="2328455"/>
            <a:ext cx="4021347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635941" y="1556123"/>
            <a:ext cx="4369576" cy="4577977"/>
          </a:xfrm>
          <a:prstGeom prst="roundRect">
            <a:avLst>
              <a:gd name="adj" fmla="val 357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838690" y="2855274"/>
            <a:ext cx="3964076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建立教学资源共享平台，教师可以上传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教学资源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学生可以下载和使用教学资源，提高学习效果。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810056" y="2328455"/>
            <a:ext cx="4021347" cy="397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785187" y="2328456"/>
            <a:ext cx="4071084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教学资源共享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391095" y="2328456"/>
            <a:ext cx="3934955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教师账号功能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869376" y="1184892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3115435" y="1430951"/>
            <a:ext cx="486271" cy="4862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331533" y="1196175"/>
            <a:ext cx="978390" cy="978390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flipH="1" flipV="1">
            <a:off x="8575945" y="1448484"/>
            <a:ext cx="489566" cy="4737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教学应用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16795" y="1447800"/>
            <a:ext cx="9174747" cy="1788695"/>
          </a:xfrm>
          <a:prstGeom prst="parallelogram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8120" y="1447800"/>
            <a:ext cx="1323473" cy="1788695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23220" y="2077452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31072" y="2077451"/>
            <a:ext cx="8054809" cy="762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随着前端技术的不断发展，不断升级系统的前端技术。
例如，使用更先进的UI框架和可视化工具，提高系统的交互性和美观度。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21771" y="2606842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B4E5A2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16795" y="3824375"/>
            <a:ext cx="9177086" cy="1788695"/>
          </a:xfrm>
          <a:prstGeom prst="parallelogram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8120" y="3824375"/>
            <a:ext cx="1323473" cy="1788695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23220" y="445402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631072" y="4454026"/>
            <a:ext cx="8057570" cy="762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随着后端技术的不断发展，不断升级系统的后端技术。
例如，使用更高效的算法库和数据结构，提高系统的计算效率和稳定性。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21771" y="498341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B4E5A2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”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631072" y="3971426"/>
            <a:ext cx="8057570" cy="38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后端技术升级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31072" y="1571126"/>
            <a:ext cx="8057570" cy="38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前端技术升级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技术升级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结语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2950" y="1368425"/>
            <a:ext cx="3085465" cy="1410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933605" y="3778964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848895" y="-2199753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69" y="1545609"/>
            <a:ext cx="4959405" cy="4133296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blurRad="139700" sx="99000" sy="9900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09634" y="1924336"/>
            <a:ext cx="3507475" cy="981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950550" y="2905647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1509634" y="3195494"/>
            <a:ext cx="3507474" cy="2010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本项目成功开发了一个基于Web的离散数学可视化演示系统，实现了七个核心功能。
系统通过动态图形、交互操作和实时反馈，帮助学生更高效地理解离散数学的核心知识。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96000" y="1545609"/>
            <a:ext cx="4959405" cy="4133296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blurRad="139700" sx="99000" sy="9900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21965" y="1924336"/>
            <a:ext cx="3507475" cy="981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A72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8262881" y="2905647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821965" y="3195494"/>
            <a:ext cx="3507474" cy="2010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本项目为离散数学教学提供了一个创新的工具，降低了学习门槛，提高了教学效果。
本项目也为基于Web的教育工具开发提供了有益的借鉴和参考。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87192" y="2029499"/>
            <a:ext cx="3891976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190500" dist="38100" dir="810000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19414" y="4055387"/>
            <a:ext cx="2828248" cy="1538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本项目将继续改进和完善系统功能，提高系统的用户体验和教学效果。
本项目将继续关注技术发展和教学需求，不断升级和优化系统。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19414" y="3444201"/>
            <a:ext cx="2828248" cy="568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持续改进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48990" y="2373844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38603" y="2463459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127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748697" y="2684176"/>
            <a:ext cx="369682" cy="34843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78731" y="2708616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ahLst/>
            <a:cxnLst/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7147" y="2130366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ahLst/>
            <a:cxnLst/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>
            <a:outerShdw blurRad="190500" dist="152400" dir="8520000" sx="94000" sy="94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08392" y="2029499"/>
            <a:ext cx="3891976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190500" dist="38100" dir="810000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46606" y="4080787"/>
            <a:ext cx="2828248" cy="1538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本项目将积极推广应用，让更多教师和学生受益于本系统。
本项目将不断收集用户反馈，根据用户需求不断改进和完善系统。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46606" y="3469601"/>
            <a:ext cx="2828248" cy="568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推广应用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76182" y="2399244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65795" y="2488859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127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78837" y="2707769"/>
            <a:ext cx="363786" cy="35204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391764" y="2708616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ahLst/>
            <a:cxnLst/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10180" y="2130366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ahLst/>
            <a:cxnLst/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>
            <a:outerShdw blurRad="190500" dist="152400" dir="8520000" sx="94000" sy="94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084814" y="2225001"/>
            <a:ext cx="796248" cy="36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593314" y="2225001"/>
            <a:ext cx="796248" cy="36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148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8249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45704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44497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3291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2084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40878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39671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38465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37258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360521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3484562" y="6612174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V="1">
            <a:off x="89907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91113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92320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V="1">
            <a:off x="93526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flipV="1">
            <a:off x="94733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V="1">
            <a:off x="95939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97146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98352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V="1">
            <a:off x="995592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V="1">
            <a:off x="10076579" y="6570133"/>
            <a:ext cx="147371" cy="108681"/>
          </a:xfrm>
          <a:prstGeom prst="parallelogram">
            <a:avLst>
              <a:gd name="adj" fmla="val 8342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3304725" y="2622844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3086396" y="2845222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177319" y="2524529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958990" y="2746907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 flipH="1">
            <a:off x="9643975" y="1751593"/>
            <a:ext cx="42977" cy="1734979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 flipH="1">
            <a:off x="10032457" y="2137211"/>
            <a:ext cx="33092" cy="117731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9864906" y="1581108"/>
            <a:ext cx="42977" cy="1734979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10253388" y="1966726"/>
            <a:ext cx="33092" cy="117731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9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0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1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2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3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4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5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6" name="标题 1"/>
          <p:cNvSpPr txBox="1"/>
          <p:nvPr/>
        </p:nvSpPr>
        <p:spPr>
          <a:xfrm>
            <a:off x="1693133" y="3815691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7" name="标题 1"/>
          <p:cNvSpPr txBox="1"/>
          <p:nvPr/>
        </p:nvSpPr>
        <p:spPr>
          <a:xfrm>
            <a:off x="333824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8" name="标题 1"/>
          <p:cNvSpPr txBox="1"/>
          <p:nvPr/>
        </p:nvSpPr>
        <p:spPr>
          <a:xfrm>
            <a:off x="337428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9" name="标题 1"/>
          <p:cNvSpPr txBox="1"/>
          <p:nvPr/>
        </p:nvSpPr>
        <p:spPr>
          <a:xfrm>
            <a:off x="3410320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0" name="标题 1"/>
          <p:cNvSpPr txBox="1"/>
          <p:nvPr/>
        </p:nvSpPr>
        <p:spPr>
          <a:xfrm flipH="1">
            <a:off x="8626613" y="3815691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flipH="1">
            <a:off x="859057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 flipH="1">
            <a:off x="855453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3" name="标题 1"/>
          <p:cNvSpPr txBox="1"/>
          <p:nvPr/>
        </p:nvSpPr>
        <p:spPr>
          <a:xfrm flipH="1">
            <a:off x="8518493" y="3815691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4" name="标题 1"/>
          <p:cNvSpPr txBox="1"/>
          <p:nvPr/>
        </p:nvSpPr>
        <p:spPr>
          <a:xfrm>
            <a:off x="1325479" y="4983743"/>
            <a:ext cx="1727200" cy="135467"/>
          </a:xfrm>
          <a:custGeom>
            <a:avLst/>
            <a:gdLst>
              <a:gd name="connsiteX0" fmla="*/ 0 w 1727200"/>
              <a:gd name="connsiteY0" fmla="*/ 67733 h 135467"/>
              <a:gd name="connsiteX1" fmla="*/ 1354667 w 1727200"/>
              <a:gd name="connsiteY1" fmla="*/ 67733 h 135467"/>
              <a:gd name="connsiteX2" fmla="*/ 1384300 w 1727200"/>
              <a:gd name="connsiteY2" fmla="*/ 135467 h 135467"/>
              <a:gd name="connsiteX3" fmla="*/ 1477433 w 1727200"/>
              <a:gd name="connsiteY3" fmla="*/ 0 h 135467"/>
              <a:gd name="connsiteX4" fmla="*/ 1528233 w 1727200"/>
              <a:gd name="connsiteY4" fmla="*/ 80433 h 135467"/>
              <a:gd name="connsiteX5" fmla="*/ 1727200 w 1727200"/>
              <a:gd name="connsiteY5" fmla="*/ 80433 h 135467"/>
            </a:gdLst>
            <a:ahLst/>
            <a:cxnLst/>
            <a:rect l="l" t="t" r="r" b="b"/>
            <a:pathLst>
              <a:path w="1727200" h="135467">
                <a:moveTo>
                  <a:pt x="0" y="67733"/>
                </a:moveTo>
                <a:lnTo>
                  <a:pt x="1354667" y="67733"/>
                </a:lnTo>
                <a:lnTo>
                  <a:pt x="1384300" y="135467"/>
                </a:lnTo>
                <a:lnTo>
                  <a:pt x="1477433" y="0"/>
                </a:lnTo>
                <a:lnTo>
                  <a:pt x="1528233" y="80433"/>
                </a:lnTo>
                <a:lnTo>
                  <a:pt x="1727200" y="80433"/>
                </a:lnTo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5" name="标题 1"/>
          <p:cNvSpPr txBox="1"/>
          <p:nvPr/>
        </p:nvSpPr>
        <p:spPr>
          <a:xfrm flipH="1">
            <a:off x="9139321" y="4983743"/>
            <a:ext cx="1727200" cy="135467"/>
          </a:xfrm>
          <a:custGeom>
            <a:avLst/>
            <a:gdLst>
              <a:gd name="connsiteX0" fmla="*/ 0 w 1727200"/>
              <a:gd name="connsiteY0" fmla="*/ 67733 h 135467"/>
              <a:gd name="connsiteX1" fmla="*/ 1354667 w 1727200"/>
              <a:gd name="connsiteY1" fmla="*/ 67733 h 135467"/>
              <a:gd name="connsiteX2" fmla="*/ 1384300 w 1727200"/>
              <a:gd name="connsiteY2" fmla="*/ 135467 h 135467"/>
              <a:gd name="connsiteX3" fmla="*/ 1477433 w 1727200"/>
              <a:gd name="connsiteY3" fmla="*/ 0 h 135467"/>
              <a:gd name="connsiteX4" fmla="*/ 1528233 w 1727200"/>
              <a:gd name="connsiteY4" fmla="*/ 80433 h 135467"/>
              <a:gd name="connsiteX5" fmla="*/ 1727200 w 1727200"/>
              <a:gd name="connsiteY5" fmla="*/ 80433 h 135467"/>
            </a:gdLst>
            <a:ahLst/>
            <a:cxnLst/>
            <a:rect l="l" t="t" r="r" b="b"/>
            <a:pathLst>
              <a:path w="1727200" h="135467">
                <a:moveTo>
                  <a:pt x="0" y="67733"/>
                </a:moveTo>
                <a:lnTo>
                  <a:pt x="1354667" y="67733"/>
                </a:lnTo>
                <a:lnTo>
                  <a:pt x="1384300" y="135467"/>
                </a:lnTo>
                <a:lnTo>
                  <a:pt x="1477433" y="0"/>
                </a:lnTo>
                <a:lnTo>
                  <a:pt x="1528233" y="80433"/>
                </a:lnTo>
                <a:lnTo>
                  <a:pt x="1727200" y="80433"/>
                </a:lnTo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6" name="标题 1"/>
          <p:cNvSpPr txBox="1"/>
          <p:nvPr/>
        </p:nvSpPr>
        <p:spPr>
          <a:xfrm>
            <a:off x="1017270" y="4730115"/>
            <a:ext cx="5652135" cy="542925"/>
          </a:xfrm>
          <a:prstGeom prst="snip2DiagRect">
            <a:avLst>
              <a:gd name="adj1" fmla="val 0"/>
              <a:gd name="adj2" fmla="val 1537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 w="6350" cap="sq">
            <a:gradFill>
              <a:gsLst>
                <a:gs pos="0">
                  <a:schemeClr val="accent1">
                    <a:alpha val="100000"/>
                  </a:schemeClr>
                </a:gs>
                <a:gs pos="5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7" name="标题 1"/>
          <p:cNvSpPr txBox="1"/>
          <p:nvPr/>
        </p:nvSpPr>
        <p:spPr>
          <a:xfrm>
            <a:off x="3229771" y="5215708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8" name="标题 1"/>
          <p:cNvSpPr txBox="1"/>
          <p:nvPr/>
        </p:nvSpPr>
        <p:spPr>
          <a:xfrm flipH="1" flipV="1">
            <a:off x="5848809" y="4730091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9" name="标题 1"/>
          <p:cNvSpPr txBox="1"/>
          <p:nvPr/>
        </p:nvSpPr>
        <p:spPr>
          <a:xfrm>
            <a:off x="7583346" y="4730091"/>
            <a:ext cx="2676188" cy="542767"/>
          </a:xfrm>
          <a:prstGeom prst="snip2DiagRect">
            <a:avLst>
              <a:gd name="adj1" fmla="val 0"/>
              <a:gd name="adj2" fmla="val 1537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 w="6350" cap="sq">
            <a:gradFill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0" name="标题 1"/>
          <p:cNvSpPr txBox="1"/>
          <p:nvPr/>
        </p:nvSpPr>
        <p:spPr>
          <a:xfrm>
            <a:off x="6286041" y="5215708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1" name="标题 1"/>
          <p:cNvSpPr txBox="1"/>
          <p:nvPr/>
        </p:nvSpPr>
        <p:spPr>
          <a:xfrm flipH="1" flipV="1">
            <a:off x="8905079" y="4730091"/>
            <a:ext cx="57150" cy="57150"/>
          </a:xfrm>
          <a:prstGeom prst="rtTriangl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63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2" name="标题 1"/>
          <p:cNvSpPr txBox="1"/>
          <p:nvPr/>
        </p:nvSpPr>
        <p:spPr>
          <a:xfrm>
            <a:off x="1059180" y="4845685"/>
            <a:ext cx="5906135" cy="316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作者</a:t>
            </a:r>
            <a:r>
              <a:rPr kumimoji="1" lang="en-US" altLang="zh-CN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：</a:t>
            </a:r>
            <a:r>
              <a:rPr kumimoji="1" lang="zh-CN" altLang="en-US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李冠男，向天成，黄仁良，常清益，薛晓阳</a:t>
            </a:r>
          </a:p>
        </p:txBody>
      </p:sp>
      <p:sp>
        <p:nvSpPr>
          <p:cNvPr id="103" name="标题 1"/>
          <p:cNvSpPr txBox="1"/>
          <p:nvPr/>
        </p:nvSpPr>
        <p:spPr>
          <a:xfrm>
            <a:off x="4114350" y="5429191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" name="标题 1"/>
          <p:cNvSpPr txBox="1"/>
          <p:nvPr/>
        </p:nvSpPr>
        <p:spPr>
          <a:xfrm>
            <a:off x="4476190" y="4787081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5" name="标题 1"/>
          <p:cNvSpPr txBox="1"/>
          <p:nvPr/>
        </p:nvSpPr>
        <p:spPr>
          <a:xfrm>
            <a:off x="7635240" y="4841875"/>
            <a:ext cx="2597150" cy="318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2000">
                <a:ln w="635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指导教师：张妙</a:t>
            </a:r>
            <a:endParaRPr kumimoji="1" lang="zh-CN" altLang="en-US" sz="2000"/>
          </a:p>
        </p:txBody>
      </p:sp>
      <p:sp>
        <p:nvSpPr>
          <p:cNvPr id="106" name="标题 1"/>
          <p:cNvSpPr txBox="1"/>
          <p:nvPr/>
        </p:nvSpPr>
        <p:spPr>
          <a:xfrm>
            <a:off x="2589106" y="1562100"/>
            <a:ext cx="7013788" cy="1877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7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</a:p>
        </p:txBody>
      </p:sp>
      <p:sp>
        <p:nvSpPr>
          <p:cNvPr id="107" name="标题 1"/>
          <p:cNvSpPr txBox="1"/>
          <p:nvPr/>
        </p:nvSpPr>
        <p:spPr>
          <a:xfrm>
            <a:off x="3235679" y="3774440"/>
            <a:ext cx="5720643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6350">
                  <a:noFill/>
                </a:ln>
                <a:gradFill>
                  <a:gsLst>
                    <a:gs pos="0">
                      <a:srgbClr val="68CC45">
                        <a:alpha val="100000"/>
                      </a:srgbClr>
                    </a:gs>
                    <a:gs pos="100000">
                      <a:srgbClr val="4EA72E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94277" y="1470538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35712" y="2091130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35846" y="3676664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546158"/>
            <a:ext cx="8864666" cy="2311842"/>
          </a:xfrm>
          <a:custGeom>
            <a:avLst/>
            <a:gdLst>
              <a:gd name="connsiteX0" fmla="*/ 371740 w 8767392"/>
              <a:gd name="connsiteY0" fmla="*/ 0 h 2311842"/>
              <a:gd name="connsiteX1" fmla="*/ 8587824 w 8767392"/>
              <a:gd name="connsiteY1" fmla="*/ 2178285 h 2311842"/>
              <a:gd name="connsiteX2" fmla="*/ 8767392 w 8767392"/>
              <a:gd name="connsiteY2" fmla="*/ 2311842 h 2311842"/>
              <a:gd name="connsiteX3" fmla="*/ 0 w 8767392"/>
              <a:gd name="connsiteY3" fmla="*/ 2311842 h 2311842"/>
              <a:gd name="connsiteX4" fmla="*/ 0 w 8767392"/>
              <a:gd name="connsiteY4" fmla="*/ 4972 h 2311842"/>
            </a:gdLst>
            <a:ahLst/>
            <a:cxnLst/>
            <a:rect l="l" t="t" r="r" b="b"/>
            <a:pathLst>
              <a:path w="8767392" h="2311842">
                <a:moveTo>
                  <a:pt x="371740" y="0"/>
                </a:moveTo>
                <a:cubicBezTo>
                  <a:pt x="3733891" y="0"/>
                  <a:pt x="6718067" y="855932"/>
                  <a:pt x="8587824" y="2178285"/>
                </a:cubicBezTo>
                <a:lnTo>
                  <a:pt x="8767392" y="2311842"/>
                </a:lnTo>
                <a:lnTo>
                  <a:pt x="0" y="2311842"/>
                </a:lnTo>
                <a:lnTo>
                  <a:pt x="0" y="4972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1431518">
            <a:off x="745283" y="4171476"/>
            <a:ext cx="8228826" cy="2786276"/>
          </a:xfrm>
          <a:custGeom>
            <a:avLst/>
            <a:gdLst>
              <a:gd name="connsiteX0" fmla="*/ 0 w 9247286"/>
              <a:gd name="connsiteY0" fmla="*/ 0 h 3562120"/>
              <a:gd name="connsiteX1" fmla="*/ 138295 w 9247286"/>
              <a:gd name="connsiteY1" fmla="*/ 1850 h 3562120"/>
              <a:gd name="connsiteX2" fmla="*/ 9241518 w 9247286"/>
              <a:gd name="connsiteY2" fmla="*/ 3553106 h 3562120"/>
              <a:gd name="connsiteX3" fmla="*/ 9247286 w 9247286"/>
              <a:gd name="connsiteY3" fmla="*/ 3562120 h 3562120"/>
              <a:gd name="connsiteX4" fmla="*/ 9027492 w 9247286"/>
              <a:gd name="connsiteY4" fmla="*/ 3330898 h 3562120"/>
              <a:gd name="connsiteX5" fmla="*/ 95904 w 9247286"/>
              <a:gd name="connsiteY5" fmla="*/ 5154 h 3562120"/>
              <a:gd name="connsiteX6" fmla="*/ 0 w 9247286"/>
              <a:gd name="connsiteY6" fmla="*/ 0 h 3562120"/>
            </a:gdLst>
            <a:ahLst/>
            <a:cxnLst/>
            <a:rect l="l" t="t" r="r" b="b"/>
            <a:pathLst>
              <a:path w="9247286" h="3562120">
                <a:moveTo>
                  <a:pt x="0" y="0"/>
                </a:moveTo>
                <a:lnTo>
                  <a:pt x="138295" y="1850"/>
                </a:lnTo>
                <a:cubicBezTo>
                  <a:pt x="4332388" y="114296"/>
                  <a:pt x="7861553" y="1559728"/>
                  <a:pt x="9241518" y="3553106"/>
                </a:cubicBezTo>
                <a:lnTo>
                  <a:pt x="9247286" y="3562120"/>
                </a:lnTo>
                <a:lnTo>
                  <a:pt x="9027492" y="3330898"/>
                </a:lnTo>
                <a:cubicBezTo>
                  <a:pt x="6900106" y="1306763"/>
                  <a:pt x="3894809" y="219134"/>
                  <a:pt x="95904" y="51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40758" y="1639401"/>
            <a:ext cx="28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离散数学教学痛点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40759" y="2380753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离散数学概念抽象，学生理解困难，传统教学方式难以直观展示。
缺乏互动性，学生被动接受知识，难以主动探索数学规律。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36649" y="3821248"/>
            <a:ext cx="28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教育需求推动创新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36650" y="4562600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当前教育强调互动性和个性化，需要创新工具辅助教学。
教师需要灵活的教学工具，学生需要高效的学习平台。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40890" y="2261720"/>
            <a:ext cx="28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Web技术发展机遇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40892" y="3020314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Web技术的普及和成熟，为在线教育提供了强大的技术支持。
基于Web的系统无需安装，易于访问和使用，适合大规模推广。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98583" y="5973894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84674" y="6059985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47276" y="4584008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33367" y="4670099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4668" y="4242704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40759" y="4328795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系统设计思路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3110" y="528665"/>
            <a:ext cx="3085781" cy="2250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41724" y="5303580"/>
            <a:ext cx="10814602" cy="787157"/>
          </a:xfrm>
          <a:prstGeom prst="trapezoid">
            <a:avLst>
              <a:gd name="adj" fmla="val 180569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9870" y="5739122"/>
            <a:ext cx="9798911" cy="701465"/>
          </a:xfrm>
          <a:prstGeom prst="trapezoid">
            <a:avLst>
              <a:gd name="adj" fmla="val 144932"/>
            </a:avLst>
          </a:pr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5545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6522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5681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93621" y="2103082"/>
            <a:ext cx="261255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ahLst/>
            <a:cxnLst/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29061" y="2149318"/>
            <a:ext cx="16693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ahLst/>
            <a:cxnLst/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63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509656" y="2103082"/>
            <a:ext cx="2388723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ahLst/>
            <a:cxnLst/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911" y="1230972"/>
            <a:ext cx="1718178" cy="8394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581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抽象概念具象化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5681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将集合、图、逻辑表达式等抽象数学模型转化为可操作的图形元素，如动态连线表示边、颜色渐变展示逻辑状态变化。
通过直观的图形语言，帮助学生更好地理解和记忆离散数学的概念。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035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交互驱动理解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50080" y="3745865"/>
            <a:ext cx="3292475" cy="189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采用“操作- 反馈- 修正”的循环，让学生通过参数调整等动作主动探索数学规律。
与传统的被动接受式学习方式相比，这种交互式学习更能激发学生的学习兴趣和主动性。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5012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轻量化与普适性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365222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基于Web技术，无需高性能设备即可流畅运行复杂可视化。
系统轻量化设计，易于部署和维护，适合在不同设备和网络环境下使用。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30194" y="1416803"/>
            <a:ext cx="531612" cy="4678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flipH="1">
            <a:off x="257354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cxnSp>
        <p:nvCxnSpPr>
          <p:cNvPr id="20" name="标题 1"/>
          <p:cNvCxnSpPr/>
          <p:nvPr/>
        </p:nvCxnSpPr>
        <p:spPr>
          <a:xfrm>
            <a:off x="10510386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sp>
        <p:nvSpPr>
          <p:cNvPr id="21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核心设计目标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28964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61160" y="2408790"/>
            <a:ext cx="2804160" cy="51761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811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前后端分离架构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9890" y="3083888"/>
            <a:ext cx="2806700" cy="172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A7D2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前端使用Vue框架，负责用户界面展示和交互逻辑处理。
后端采用Spring Boot框架，提供算法计算和数据处理服务。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3922400" y="1968247"/>
            <a:ext cx="4347200" cy="3427031"/>
          </a:xfrm>
          <a:prstGeom prst="hexagon">
            <a:avLst/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93920" y="2413000"/>
            <a:ext cx="2804160" cy="5134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76452" y="2445321"/>
            <a:ext cx="2639096" cy="431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914" tIns="30957" rIns="61914" bIns="30957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8ED973">
                        <a:alpha val="100000"/>
                      </a:srgbClr>
                    </a:gs>
                    <a:gs pos="100000">
                      <a:srgbClr val="4EA72E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微服务思想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9265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功能模块高内聚、低耦合，便于扩展和维护。
前端与后端通过API接口进行通信，实现数据交互和功能协同。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755516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26680" y="2413000"/>
            <a:ext cx="2804160" cy="51340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363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数据流向与交互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541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A7D23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用户通过前端界面输入操作指令，前端将指令发送到后端。
后端根据指令进行算法计算和数据处理，将结果返回给前端。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39576" y="4956295"/>
            <a:ext cx="120800" cy="12080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0284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66104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46936" y="4956295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1020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73464" y="4956295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05096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668360" y="4956295"/>
            <a:ext cx="120800" cy="120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831624" y="4956295"/>
            <a:ext cx="120800" cy="12080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系统架构设计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657617" y="4388796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11179" y="3320091"/>
            <a:ext cx="1580357" cy="1068705"/>
          </a:xfrm>
          <a:custGeom>
            <a:avLst/>
            <a:gdLst>
              <a:gd name="T0" fmla="*/ 124 w 382"/>
              <a:gd name="T1" fmla="*/ 0 h 258"/>
              <a:gd name="T2" fmla="*/ 0 w 382"/>
              <a:gd name="T3" fmla="*/ 32 h 258"/>
              <a:gd name="T4" fmla="*/ 55 w 382"/>
              <a:gd name="T5" fmla="*/ 127 h 258"/>
              <a:gd name="T6" fmla="*/ 124 w 382"/>
              <a:gd name="T7" fmla="*/ 110 h 258"/>
              <a:gd name="T8" fmla="*/ 272 w 382"/>
              <a:gd name="T9" fmla="*/ 258 h 258"/>
              <a:gd name="T10" fmla="*/ 382 w 382"/>
              <a:gd name="T11" fmla="*/ 258 h 258"/>
              <a:gd name="T12" fmla="*/ 124 w 382"/>
              <a:gd name="T13" fmla="*/ 0 h 258"/>
            </a:gdLst>
            <a:ahLst/>
            <a:cxnLst/>
            <a:rect l="0" t="0" r="r" b="b"/>
            <a:pathLst>
              <a:path w="382" h="258">
                <a:moveTo>
                  <a:pt x="124" y="0"/>
                </a:moveTo>
                <a:cubicBezTo>
                  <a:pt x="79" y="0"/>
                  <a:pt x="37" y="12"/>
                  <a:pt x="0" y="32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75" y="116"/>
                  <a:pt x="99" y="110"/>
                  <a:pt x="124" y="110"/>
                </a:cubicBezTo>
                <a:cubicBezTo>
                  <a:pt x="206" y="110"/>
                  <a:pt x="272" y="176"/>
                  <a:pt x="272" y="258"/>
                </a:cubicBezTo>
                <a:cubicBezTo>
                  <a:pt x="382" y="258"/>
                  <a:pt x="382" y="258"/>
                  <a:pt x="382" y="258"/>
                </a:cubicBezTo>
                <a:cubicBezTo>
                  <a:pt x="382" y="116"/>
                  <a:pt x="266" y="0"/>
                  <a:pt x="1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31878" y="3886403"/>
            <a:ext cx="997596" cy="997595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0767" y="1868427"/>
            <a:ext cx="1066960" cy="1978501"/>
          </a:xfrm>
          <a:custGeom>
            <a:avLst/>
            <a:gdLst>
              <a:gd name="T0" fmla="*/ 1 w 258"/>
              <a:gd name="T1" fmla="*/ 239 h 478"/>
              <a:gd name="T2" fmla="*/ 0 w 258"/>
              <a:gd name="T3" fmla="*/ 257 h 478"/>
              <a:gd name="T4" fmla="*/ 125 w 258"/>
              <a:gd name="T5" fmla="*/ 478 h 478"/>
              <a:gd name="T6" fmla="*/ 180 w 258"/>
              <a:gd name="T7" fmla="*/ 383 h 478"/>
              <a:gd name="T8" fmla="*/ 110 w 258"/>
              <a:gd name="T9" fmla="*/ 257 h 478"/>
              <a:gd name="T10" fmla="*/ 111 w 258"/>
              <a:gd name="T11" fmla="*/ 239 h 478"/>
              <a:gd name="T12" fmla="*/ 258 w 258"/>
              <a:gd name="T13" fmla="*/ 110 h 478"/>
              <a:gd name="T14" fmla="*/ 258 w 258"/>
              <a:gd name="T15" fmla="*/ 0 h 478"/>
              <a:gd name="T16" fmla="*/ 1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1" y="239"/>
                </a:moveTo>
                <a:cubicBezTo>
                  <a:pt x="1" y="245"/>
                  <a:pt x="0" y="251"/>
                  <a:pt x="0" y="257"/>
                </a:cubicBezTo>
                <a:cubicBezTo>
                  <a:pt x="0" y="351"/>
                  <a:pt x="50" y="433"/>
                  <a:pt x="125" y="478"/>
                </a:cubicBezTo>
                <a:cubicBezTo>
                  <a:pt x="180" y="383"/>
                  <a:pt x="180" y="383"/>
                  <a:pt x="180" y="383"/>
                </a:cubicBezTo>
                <a:cubicBezTo>
                  <a:pt x="138" y="357"/>
                  <a:pt x="110" y="310"/>
                  <a:pt x="110" y="257"/>
                </a:cubicBezTo>
                <a:cubicBezTo>
                  <a:pt x="110" y="251"/>
                  <a:pt x="111" y="245"/>
                  <a:pt x="111" y="239"/>
                </a:cubicBezTo>
                <a:cubicBezTo>
                  <a:pt x="120" y="166"/>
                  <a:pt x="183" y="110"/>
                  <a:pt x="258" y="110"/>
                </a:cubicBezTo>
                <a:cubicBezTo>
                  <a:pt x="258" y="0"/>
                  <a:pt x="258" y="0"/>
                  <a:pt x="258" y="0"/>
                </a:cubicBezTo>
                <a:cubicBezTo>
                  <a:pt x="122" y="0"/>
                  <a:pt x="11" y="105"/>
                  <a:pt x="1" y="2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88926" y="2439402"/>
            <a:ext cx="997596" cy="99759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77782" y="3312596"/>
            <a:ext cx="1583850" cy="1068705"/>
          </a:xfrm>
          <a:custGeom>
            <a:avLst/>
            <a:gdLst>
              <a:gd name="T0" fmla="*/ 258 w 383"/>
              <a:gd name="T1" fmla="*/ 110 h 258"/>
              <a:gd name="T2" fmla="*/ 328 w 383"/>
              <a:gd name="T3" fmla="*/ 128 h 258"/>
              <a:gd name="T4" fmla="*/ 383 w 383"/>
              <a:gd name="T5" fmla="*/ 33 h 258"/>
              <a:gd name="T6" fmla="*/ 258 w 383"/>
              <a:gd name="T7" fmla="*/ 0 h 258"/>
              <a:gd name="T8" fmla="*/ 0 w 383"/>
              <a:gd name="T9" fmla="*/ 258 h 258"/>
              <a:gd name="T10" fmla="*/ 110 w 383"/>
              <a:gd name="T11" fmla="*/ 258 h 258"/>
              <a:gd name="T12" fmla="*/ 258 w 383"/>
              <a:gd name="T13" fmla="*/ 110 h 258"/>
            </a:gdLst>
            <a:ahLst/>
            <a:cxnLst/>
            <a:rect l="0" t="0" r="r" b="b"/>
            <a:pathLst>
              <a:path w="383" h="258">
                <a:moveTo>
                  <a:pt x="258" y="110"/>
                </a:moveTo>
                <a:cubicBezTo>
                  <a:pt x="283" y="110"/>
                  <a:pt x="307" y="117"/>
                  <a:pt x="328" y="128"/>
                </a:cubicBezTo>
                <a:cubicBezTo>
                  <a:pt x="383" y="33"/>
                  <a:pt x="383" y="33"/>
                  <a:pt x="383" y="33"/>
                </a:cubicBezTo>
                <a:cubicBezTo>
                  <a:pt x="346" y="12"/>
                  <a:pt x="303" y="0"/>
                  <a:pt x="258" y="0"/>
                </a:cubicBezTo>
                <a:cubicBezTo>
                  <a:pt x="116" y="0"/>
                  <a:pt x="0" y="116"/>
                  <a:pt x="0" y="258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176"/>
                  <a:pt x="176" y="110"/>
                  <a:pt x="258" y="11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5942" y="3878908"/>
            <a:ext cx="997596" cy="997595"/>
          </a:xfrm>
          <a:prstGeom prst="ellipse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67736" y="1405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数学逻辑处理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67736" y="2121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不同功能单独隔离，适配不同算法需求。
支持“单步调试”模式，记录每一步中间状态用于可视化回放。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9636" y="4026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3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上下文感知操作根据当前功能动态调整可交互元素。
实时反馈机制：用户输入内容后，即时更新邻接矩阵展示和连通性分析。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9636" y="3310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66236" y="47373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使用d3.js和ECharts等可视化工具，将数学概念和算法过程以图形化的方式展示。
动画效果和交互式图表，增强学生的学习体验。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66236" y="40220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可视化展示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977782" y="4381301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87725" y="1868427"/>
            <a:ext cx="1066960" cy="1978501"/>
          </a:xfrm>
          <a:custGeom>
            <a:avLst/>
            <a:gdLst>
              <a:gd name="T0" fmla="*/ 257 w 258"/>
              <a:gd name="T1" fmla="*/ 239 h 478"/>
              <a:gd name="T2" fmla="*/ 0 w 258"/>
              <a:gd name="T3" fmla="*/ 0 h 478"/>
              <a:gd name="T4" fmla="*/ 0 w 258"/>
              <a:gd name="T5" fmla="*/ 110 h 478"/>
              <a:gd name="T6" fmla="*/ 147 w 258"/>
              <a:gd name="T7" fmla="*/ 239 h 478"/>
              <a:gd name="T8" fmla="*/ 148 w 258"/>
              <a:gd name="T9" fmla="*/ 257 h 478"/>
              <a:gd name="T10" fmla="*/ 78 w 258"/>
              <a:gd name="T11" fmla="*/ 383 h 478"/>
              <a:gd name="T12" fmla="*/ 133 w 258"/>
              <a:gd name="T13" fmla="*/ 478 h 478"/>
              <a:gd name="T14" fmla="*/ 258 w 258"/>
              <a:gd name="T15" fmla="*/ 257 h 478"/>
              <a:gd name="T16" fmla="*/ 257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257" y="239"/>
                </a:moveTo>
                <a:cubicBezTo>
                  <a:pt x="248" y="105"/>
                  <a:pt x="136" y="0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75" y="110"/>
                  <a:pt x="138" y="166"/>
                  <a:pt x="147" y="239"/>
                </a:cubicBezTo>
                <a:cubicBezTo>
                  <a:pt x="147" y="245"/>
                  <a:pt x="148" y="251"/>
                  <a:pt x="148" y="257"/>
                </a:cubicBezTo>
                <a:cubicBezTo>
                  <a:pt x="148" y="310"/>
                  <a:pt x="120" y="357"/>
                  <a:pt x="78" y="383"/>
                </a:cubicBezTo>
                <a:cubicBezTo>
                  <a:pt x="133" y="478"/>
                  <a:pt x="133" y="478"/>
                  <a:pt x="133" y="478"/>
                </a:cubicBezTo>
                <a:cubicBezTo>
                  <a:pt x="208" y="433"/>
                  <a:pt x="258" y="351"/>
                  <a:pt x="258" y="257"/>
                </a:cubicBezTo>
                <a:cubicBezTo>
                  <a:pt x="258" y="251"/>
                  <a:pt x="257" y="245"/>
                  <a:pt x="257" y="23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07236" y="1964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657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169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>
            <a:off x="70474" y="62070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0370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关键模块设计思路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619411">
            <a:off x="-80485" y="198792"/>
            <a:ext cx="615447" cy="17634"/>
          </a:xfrm>
          <a:custGeom>
            <a:avLst/>
            <a:gdLst>
              <a:gd name="connsiteX0" fmla="*/ 0 w 615447"/>
              <a:gd name="connsiteY0" fmla="*/ 15485 h 17634"/>
              <a:gd name="connsiteX1" fmla="*/ 16229 w 615447"/>
              <a:gd name="connsiteY1" fmla="*/ 0 h 17634"/>
              <a:gd name="connsiteX2" fmla="*/ 615447 w 615447"/>
              <a:gd name="connsiteY2" fmla="*/ 0 h 17634"/>
              <a:gd name="connsiteX3" fmla="*/ 615447 w 615447"/>
              <a:gd name="connsiteY3" fmla="*/ 17634 h 17634"/>
              <a:gd name="connsiteX4" fmla="*/ 2050 w 615447"/>
              <a:gd name="connsiteY4" fmla="*/ 17634 h 17634"/>
            </a:gdLst>
            <a:ahLst/>
            <a:cxnLst/>
            <a:rect l="l" t="t" r="r" b="b"/>
            <a:pathLst>
              <a:path w="615447" h="17634">
                <a:moveTo>
                  <a:pt x="0" y="15485"/>
                </a:moveTo>
                <a:lnTo>
                  <a:pt x="16229" y="0"/>
                </a:lnTo>
                <a:lnTo>
                  <a:pt x="615447" y="0"/>
                </a:lnTo>
                <a:lnTo>
                  <a:pt x="615447" y="17634"/>
                </a:lnTo>
                <a:lnTo>
                  <a:pt x="2050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80589" flipV="1">
            <a:off x="-79556" y="6642163"/>
            <a:ext cx="617372" cy="17634"/>
          </a:xfrm>
          <a:custGeom>
            <a:avLst/>
            <a:gdLst>
              <a:gd name="connsiteX0" fmla="*/ 617372 w 617372"/>
              <a:gd name="connsiteY0" fmla="*/ 17634 h 17634"/>
              <a:gd name="connsiteX1" fmla="*/ 617372 w 617372"/>
              <a:gd name="connsiteY1" fmla="*/ 0 h 17634"/>
              <a:gd name="connsiteX2" fmla="*/ 18044 w 617372"/>
              <a:gd name="connsiteY2" fmla="*/ 0 h 17634"/>
              <a:gd name="connsiteX3" fmla="*/ 0 w 617372"/>
              <a:gd name="connsiteY3" fmla="*/ 17217 h 17634"/>
              <a:gd name="connsiteX4" fmla="*/ 397 w 617372"/>
              <a:gd name="connsiteY4" fmla="*/ 17634 h 17634"/>
            </a:gdLst>
            <a:ahLst/>
            <a:cxnLst/>
            <a:rect l="l" t="t" r="r" b="b"/>
            <a:pathLst>
              <a:path w="617372" h="17634">
                <a:moveTo>
                  <a:pt x="617372" y="17634"/>
                </a:moveTo>
                <a:lnTo>
                  <a:pt x="617372" y="0"/>
                </a:lnTo>
                <a:lnTo>
                  <a:pt x="18044" y="0"/>
                </a:lnTo>
                <a:lnTo>
                  <a:pt x="0" y="17217"/>
                </a:lnTo>
                <a:lnTo>
                  <a:pt x="397" y="1763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80589" flipH="1">
            <a:off x="11664981" y="200596"/>
            <a:ext cx="610225" cy="17634"/>
          </a:xfrm>
          <a:custGeom>
            <a:avLst/>
            <a:gdLst>
              <a:gd name="connsiteX0" fmla="*/ 11003 w 610225"/>
              <a:gd name="connsiteY0" fmla="*/ 0 h 17634"/>
              <a:gd name="connsiteX1" fmla="*/ 0 w 610225"/>
              <a:gd name="connsiteY1" fmla="*/ 10500 h 17634"/>
              <a:gd name="connsiteX2" fmla="*/ 6807 w 610225"/>
              <a:gd name="connsiteY2" fmla="*/ 17634 h 17634"/>
              <a:gd name="connsiteX3" fmla="*/ 610225 w 610225"/>
              <a:gd name="connsiteY3" fmla="*/ 17634 h 17634"/>
              <a:gd name="connsiteX4" fmla="*/ 610225 w 610225"/>
              <a:gd name="connsiteY4" fmla="*/ 0 h 17634"/>
            </a:gdLst>
            <a:ahLst/>
            <a:cxnLst/>
            <a:rect l="l" t="t" r="r" b="b"/>
            <a:pathLst>
              <a:path w="610225" h="17634">
                <a:moveTo>
                  <a:pt x="11003" y="0"/>
                </a:moveTo>
                <a:lnTo>
                  <a:pt x="0" y="10500"/>
                </a:lnTo>
                <a:lnTo>
                  <a:pt x="6807" y="17634"/>
                </a:lnTo>
                <a:lnTo>
                  <a:pt x="610225" y="17634"/>
                </a:lnTo>
                <a:lnTo>
                  <a:pt x="61022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19411" flipH="1" flipV="1">
            <a:off x="11664975" y="6639713"/>
            <a:ext cx="610275" cy="17634"/>
          </a:xfrm>
          <a:custGeom>
            <a:avLst/>
            <a:gdLst>
              <a:gd name="connsiteX0" fmla="*/ 610275 w 610275"/>
              <a:gd name="connsiteY0" fmla="*/ 17634 h 17634"/>
              <a:gd name="connsiteX1" fmla="*/ 6859 w 610275"/>
              <a:gd name="connsiteY1" fmla="*/ 17634 h 17634"/>
              <a:gd name="connsiteX2" fmla="*/ 0 w 610275"/>
              <a:gd name="connsiteY2" fmla="*/ 10445 h 17634"/>
              <a:gd name="connsiteX3" fmla="*/ 10947 w 610275"/>
              <a:gd name="connsiteY3" fmla="*/ 0 h 17634"/>
              <a:gd name="connsiteX4" fmla="*/ 610275 w 610275"/>
              <a:gd name="connsiteY4" fmla="*/ 0 h 17634"/>
            </a:gdLst>
            <a:ahLst/>
            <a:cxnLst/>
            <a:rect l="l" t="t" r="r" b="b"/>
            <a:pathLst>
              <a:path w="610275" h="17634">
                <a:moveTo>
                  <a:pt x="610275" y="17634"/>
                </a:moveTo>
                <a:lnTo>
                  <a:pt x="6859" y="17634"/>
                </a:lnTo>
                <a:lnTo>
                  <a:pt x="0" y="10445"/>
                </a:lnTo>
                <a:lnTo>
                  <a:pt x="10947" y="0"/>
                </a:lnTo>
                <a:lnTo>
                  <a:pt x="610275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00" y="419100"/>
            <a:ext cx="11303000" cy="6019800"/>
          </a:xfrm>
          <a:prstGeom prst="rect">
            <a:avLst/>
          </a:prstGeom>
          <a:gradFill>
            <a:gsLst>
              <a:gs pos="0">
                <a:schemeClr val="accent1">
                  <a:lumMod val="10000"/>
                  <a:lumOff val="90000"/>
                  <a:alpha val="33000"/>
                </a:schemeClr>
              </a:gs>
              <a:gs pos="100000">
                <a:schemeClr val="accent1">
                  <a:lumMod val="10000"/>
                  <a:lumOff val="90000"/>
                  <a:alpha val="62000"/>
                </a:schemeClr>
              </a:gs>
            </a:gsLst>
            <a:lin ang="5400000" scaled="0"/>
          </a:gra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0400" y="6530650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17060" y="6530650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373720" y="6530650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730379" y="6530650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2087039" y="6530650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324172" y="132622"/>
            <a:ext cx="194728" cy="194728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967512" y="132622"/>
            <a:ext cx="194728" cy="194728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10610853" y="132622"/>
            <a:ext cx="194728" cy="194728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254193" y="132622"/>
            <a:ext cx="194728" cy="1947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9897533" y="132622"/>
            <a:ext cx="194728" cy="19472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68448" y="186267"/>
            <a:ext cx="3191933" cy="101600"/>
          </a:xfrm>
          <a:custGeom>
            <a:avLst/>
            <a:gdLst>
              <a:gd name="connsiteX0" fmla="*/ 0 w 3191933"/>
              <a:gd name="connsiteY0" fmla="*/ 0 h 101600"/>
              <a:gd name="connsiteX1" fmla="*/ 3090333 w 3191933"/>
              <a:gd name="connsiteY1" fmla="*/ 0 h 101600"/>
              <a:gd name="connsiteX2" fmla="*/ 3191933 w 3191933"/>
              <a:gd name="connsiteY2" fmla="*/ 101600 h 101600"/>
            </a:gdLst>
            <a:ahLst/>
            <a:cxnLst/>
            <a:rect l="l" t="t" r="r" b="b"/>
            <a:pathLst>
              <a:path w="3191933" h="101600">
                <a:moveTo>
                  <a:pt x="0" y="0"/>
                </a:moveTo>
                <a:lnTo>
                  <a:pt x="3090333" y="0"/>
                </a:lnTo>
                <a:lnTo>
                  <a:pt x="3191933" y="101600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20898" y="248384"/>
            <a:ext cx="78966" cy="789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8510" y="250753"/>
            <a:ext cx="74228" cy="7422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5954" tIns="42977" rIns="85954" bIns="4297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05833" y="252980"/>
            <a:ext cx="69774" cy="697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80797" tIns="40398" rIns="80797" bIns="4039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2110" y="255073"/>
            <a:ext cx="65588" cy="65588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75949" tIns="37974" rIns="75949" bIns="3797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26958" y="257369"/>
            <a:ext cx="60997" cy="6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70633" tIns="35316" rIns="70633" bIns="3531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673600" y="6570133"/>
            <a:ext cx="4364567" cy="155245"/>
          </a:xfrm>
          <a:prstGeom prst="parallelogram">
            <a:avLst>
              <a:gd name="adj" fmla="val 839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326262" y="65701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81452" y="6716333"/>
            <a:ext cx="1470105" cy="9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484562" y="6612174"/>
            <a:ext cx="1233221" cy="108681"/>
          </a:xfrm>
          <a:custGeom>
            <a:avLst/>
            <a:gdLst>
              <a:gd name="connsiteX0" fmla="*/ 147371 w 1233221"/>
              <a:gd name="connsiteY0" fmla="*/ 0 h 108681"/>
              <a:gd name="connsiteX1" fmla="*/ 90669 w 1233221"/>
              <a:gd name="connsiteY1" fmla="*/ 0 h 108681"/>
              <a:gd name="connsiteX2" fmla="*/ 0 w 1233221"/>
              <a:gd name="connsiteY2" fmla="*/ 108681 h 108681"/>
              <a:gd name="connsiteX3" fmla="*/ 56702 w 1233221"/>
              <a:gd name="connsiteY3" fmla="*/ 108681 h 108681"/>
              <a:gd name="connsiteX4" fmla="*/ 268021 w 1233221"/>
              <a:gd name="connsiteY4" fmla="*/ 0 h 108681"/>
              <a:gd name="connsiteX5" fmla="*/ 211319 w 1233221"/>
              <a:gd name="connsiteY5" fmla="*/ 0 h 108681"/>
              <a:gd name="connsiteX6" fmla="*/ 120650 w 1233221"/>
              <a:gd name="connsiteY6" fmla="*/ 108681 h 108681"/>
              <a:gd name="connsiteX7" fmla="*/ 177352 w 1233221"/>
              <a:gd name="connsiteY7" fmla="*/ 108681 h 108681"/>
              <a:gd name="connsiteX8" fmla="*/ 388671 w 1233221"/>
              <a:gd name="connsiteY8" fmla="*/ 0 h 108681"/>
              <a:gd name="connsiteX9" fmla="*/ 331969 w 1233221"/>
              <a:gd name="connsiteY9" fmla="*/ 0 h 108681"/>
              <a:gd name="connsiteX10" fmla="*/ 241300 w 1233221"/>
              <a:gd name="connsiteY10" fmla="*/ 108681 h 108681"/>
              <a:gd name="connsiteX11" fmla="*/ 298002 w 1233221"/>
              <a:gd name="connsiteY11" fmla="*/ 108681 h 108681"/>
              <a:gd name="connsiteX12" fmla="*/ 509321 w 1233221"/>
              <a:gd name="connsiteY12" fmla="*/ 0 h 108681"/>
              <a:gd name="connsiteX13" fmla="*/ 452619 w 1233221"/>
              <a:gd name="connsiteY13" fmla="*/ 0 h 108681"/>
              <a:gd name="connsiteX14" fmla="*/ 361950 w 1233221"/>
              <a:gd name="connsiteY14" fmla="*/ 108681 h 108681"/>
              <a:gd name="connsiteX15" fmla="*/ 418652 w 1233221"/>
              <a:gd name="connsiteY15" fmla="*/ 108681 h 108681"/>
              <a:gd name="connsiteX16" fmla="*/ 629971 w 1233221"/>
              <a:gd name="connsiteY16" fmla="*/ 0 h 108681"/>
              <a:gd name="connsiteX17" fmla="*/ 573269 w 1233221"/>
              <a:gd name="connsiteY17" fmla="*/ 0 h 108681"/>
              <a:gd name="connsiteX18" fmla="*/ 482600 w 1233221"/>
              <a:gd name="connsiteY18" fmla="*/ 108681 h 108681"/>
              <a:gd name="connsiteX19" fmla="*/ 539302 w 1233221"/>
              <a:gd name="connsiteY19" fmla="*/ 108681 h 108681"/>
              <a:gd name="connsiteX20" fmla="*/ 750621 w 1233221"/>
              <a:gd name="connsiteY20" fmla="*/ 0 h 108681"/>
              <a:gd name="connsiteX21" fmla="*/ 693919 w 1233221"/>
              <a:gd name="connsiteY21" fmla="*/ 0 h 108681"/>
              <a:gd name="connsiteX22" fmla="*/ 603250 w 1233221"/>
              <a:gd name="connsiteY22" fmla="*/ 108681 h 108681"/>
              <a:gd name="connsiteX23" fmla="*/ 659952 w 1233221"/>
              <a:gd name="connsiteY23" fmla="*/ 108681 h 108681"/>
              <a:gd name="connsiteX24" fmla="*/ 871271 w 1233221"/>
              <a:gd name="connsiteY24" fmla="*/ 0 h 108681"/>
              <a:gd name="connsiteX25" fmla="*/ 814569 w 1233221"/>
              <a:gd name="connsiteY25" fmla="*/ 0 h 108681"/>
              <a:gd name="connsiteX26" fmla="*/ 723900 w 1233221"/>
              <a:gd name="connsiteY26" fmla="*/ 108681 h 108681"/>
              <a:gd name="connsiteX27" fmla="*/ 780602 w 1233221"/>
              <a:gd name="connsiteY27" fmla="*/ 108681 h 108681"/>
              <a:gd name="connsiteX28" fmla="*/ 991921 w 1233221"/>
              <a:gd name="connsiteY28" fmla="*/ 0 h 108681"/>
              <a:gd name="connsiteX29" fmla="*/ 935219 w 1233221"/>
              <a:gd name="connsiteY29" fmla="*/ 0 h 108681"/>
              <a:gd name="connsiteX30" fmla="*/ 844550 w 1233221"/>
              <a:gd name="connsiteY30" fmla="*/ 108681 h 108681"/>
              <a:gd name="connsiteX31" fmla="*/ 901252 w 1233221"/>
              <a:gd name="connsiteY31" fmla="*/ 108681 h 108681"/>
              <a:gd name="connsiteX32" fmla="*/ 1112571 w 1233221"/>
              <a:gd name="connsiteY32" fmla="*/ 0 h 108681"/>
              <a:gd name="connsiteX33" fmla="*/ 1055869 w 1233221"/>
              <a:gd name="connsiteY33" fmla="*/ 0 h 108681"/>
              <a:gd name="connsiteX34" fmla="*/ 965200 w 1233221"/>
              <a:gd name="connsiteY34" fmla="*/ 108681 h 108681"/>
              <a:gd name="connsiteX35" fmla="*/ 1021902 w 1233221"/>
              <a:gd name="connsiteY35" fmla="*/ 108681 h 108681"/>
              <a:gd name="connsiteX36" fmla="*/ 1233221 w 1233221"/>
              <a:gd name="connsiteY36" fmla="*/ 0 h 108681"/>
              <a:gd name="connsiteX37" fmla="*/ 1176519 w 1233221"/>
              <a:gd name="connsiteY37" fmla="*/ 0 h 108681"/>
              <a:gd name="connsiteX38" fmla="*/ 1085850 w 1233221"/>
              <a:gd name="connsiteY38" fmla="*/ 108681 h 108681"/>
              <a:gd name="connsiteX39" fmla="*/ 1142552 w 1233221"/>
              <a:gd name="connsiteY39" fmla="*/ 108681 h 108681"/>
            </a:gdLst>
            <a:ahLst/>
            <a:cxnLst/>
            <a:rect l="l" t="t" r="r" b="b"/>
            <a:pathLst>
              <a:path w="1233221" h="108681">
                <a:moveTo>
                  <a:pt x="147371" y="0"/>
                </a:moveTo>
                <a:lnTo>
                  <a:pt x="90669" y="0"/>
                </a:lnTo>
                <a:lnTo>
                  <a:pt x="0" y="108681"/>
                </a:lnTo>
                <a:lnTo>
                  <a:pt x="56702" y="108681"/>
                </a:lnTo>
                <a:close/>
                <a:moveTo>
                  <a:pt x="268021" y="0"/>
                </a:moveTo>
                <a:lnTo>
                  <a:pt x="211319" y="0"/>
                </a:lnTo>
                <a:lnTo>
                  <a:pt x="120650" y="108681"/>
                </a:lnTo>
                <a:lnTo>
                  <a:pt x="177352" y="108681"/>
                </a:lnTo>
                <a:close/>
                <a:moveTo>
                  <a:pt x="388671" y="0"/>
                </a:moveTo>
                <a:lnTo>
                  <a:pt x="331969" y="0"/>
                </a:lnTo>
                <a:lnTo>
                  <a:pt x="241300" y="108681"/>
                </a:lnTo>
                <a:lnTo>
                  <a:pt x="298002" y="108681"/>
                </a:lnTo>
                <a:close/>
                <a:moveTo>
                  <a:pt x="509321" y="0"/>
                </a:moveTo>
                <a:lnTo>
                  <a:pt x="452619" y="0"/>
                </a:lnTo>
                <a:lnTo>
                  <a:pt x="361950" y="108681"/>
                </a:lnTo>
                <a:lnTo>
                  <a:pt x="418652" y="108681"/>
                </a:lnTo>
                <a:close/>
                <a:moveTo>
                  <a:pt x="629971" y="0"/>
                </a:moveTo>
                <a:lnTo>
                  <a:pt x="573269" y="0"/>
                </a:lnTo>
                <a:lnTo>
                  <a:pt x="482600" y="108681"/>
                </a:lnTo>
                <a:lnTo>
                  <a:pt x="539302" y="108681"/>
                </a:lnTo>
                <a:close/>
                <a:moveTo>
                  <a:pt x="750621" y="0"/>
                </a:moveTo>
                <a:lnTo>
                  <a:pt x="693919" y="0"/>
                </a:lnTo>
                <a:lnTo>
                  <a:pt x="603250" y="108681"/>
                </a:lnTo>
                <a:lnTo>
                  <a:pt x="659952" y="108681"/>
                </a:lnTo>
                <a:close/>
                <a:moveTo>
                  <a:pt x="871271" y="0"/>
                </a:moveTo>
                <a:lnTo>
                  <a:pt x="814569" y="0"/>
                </a:lnTo>
                <a:lnTo>
                  <a:pt x="723900" y="108681"/>
                </a:lnTo>
                <a:lnTo>
                  <a:pt x="780602" y="108681"/>
                </a:lnTo>
                <a:close/>
                <a:moveTo>
                  <a:pt x="991921" y="0"/>
                </a:moveTo>
                <a:lnTo>
                  <a:pt x="935219" y="0"/>
                </a:lnTo>
                <a:lnTo>
                  <a:pt x="844550" y="108681"/>
                </a:lnTo>
                <a:lnTo>
                  <a:pt x="901252" y="108681"/>
                </a:lnTo>
                <a:close/>
                <a:moveTo>
                  <a:pt x="1112571" y="0"/>
                </a:moveTo>
                <a:lnTo>
                  <a:pt x="1055869" y="0"/>
                </a:lnTo>
                <a:lnTo>
                  <a:pt x="965200" y="108681"/>
                </a:lnTo>
                <a:lnTo>
                  <a:pt x="1021902" y="108681"/>
                </a:lnTo>
                <a:close/>
                <a:moveTo>
                  <a:pt x="1233221" y="0"/>
                </a:moveTo>
                <a:lnTo>
                  <a:pt x="1176519" y="0"/>
                </a:lnTo>
                <a:lnTo>
                  <a:pt x="1085850" y="108681"/>
                </a:lnTo>
                <a:lnTo>
                  <a:pt x="1142552" y="1086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8990729" y="6570133"/>
            <a:ext cx="1233221" cy="108681"/>
          </a:xfrm>
          <a:custGeom>
            <a:avLst/>
            <a:gdLst>
              <a:gd name="connsiteX0" fmla="*/ 1085850 w 1233221"/>
              <a:gd name="connsiteY0" fmla="*/ 108681 h 108681"/>
              <a:gd name="connsiteX1" fmla="*/ 1142552 w 1233221"/>
              <a:gd name="connsiteY1" fmla="*/ 108681 h 108681"/>
              <a:gd name="connsiteX2" fmla="*/ 1233221 w 1233221"/>
              <a:gd name="connsiteY2" fmla="*/ 0 h 108681"/>
              <a:gd name="connsiteX3" fmla="*/ 1176519 w 1233221"/>
              <a:gd name="connsiteY3" fmla="*/ 0 h 108681"/>
              <a:gd name="connsiteX4" fmla="*/ 965200 w 1233221"/>
              <a:gd name="connsiteY4" fmla="*/ 108681 h 108681"/>
              <a:gd name="connsiteX5" fmla="*/ 1021902 w 1233221"/>
              <a:gd name="connsiteY5" fmla="*/ 108681 h 108681"/>
              <a:gd name="connsiteX6" fmla="*/ 1112571 w 1233221"/>
              <a:gd name="connsiteY6" fmla="*/ 0 h 108681"/>
              <a:gd name="connsiteX7" fmla="*/ 1055869 w 1233221"/>
              <a:gd name="connsiteY7" fmla="*/ 0 h 108681"/>
              <a:gd name="connsiteX8" fmla="*/ 844550 w 1233221"/>
              <a:gd name="connsiteY8" fmla="*/ 108681 h 108681"/>
              <a:gd name="connsiteX9" fmla="*/ 901252 w 1233221"/>
              <a:gd name="connsiteY9" fmla="*/ 108681 h 108681"/>
              <a:gd name="connsiteX10" fmla="*/ 991921 w 1233221"/>
              <a:gd name="connsiteY10" fmla="*/ 0 h 108681"/>
              <a:gd name="connsiteX11" fmla="*/ 935219 w 1233221"/>
              <a:gd name="connsiteY11" fmla="*/ 0 h 108681"/>
              <a:gd name="connsiteX12" fmla="*/ 723900 w 1233221"/>
              <a:gd name="connsiteY12" fmla="*/ 108681 h 108681"/>
              <a:gd name="connsiteX13" fmla="*/ 780602 w 1233221"/>
              <a:gd name="connsiteY13" fmla="*/ 108681 h 108681"/>
              <a:gd name="connsiteX14" fmla="*/ 871271 w 1233221"/>
              <a:gd name="connsiteY14" fmla="*/ 0 h 108681"/>
              <a:gd name="connsiteX15" fmla="*/ 814569 w 1233221"/>
              <a:gd name="connsiteY15" fmla="*/ 0 h 108681"/>
              <a:gd name="connsiteX16" fmla="*/ 603250 w 1233221"/>
              <a:gd name="connsiteY16" fmla="*/ 108681 h 108681"/>
              <a:gd name="connsiteX17" fmla="*/ 659952 w 1233221"/>
              <a:gd name="connsiteY17" fmla="*/ 108681 h 108681"/>
              <a:gd name="connsiteX18" fmla="*/ 750621 w 1233221"/>
              <a:gd name="connsiteY18" fmla="*/ 0 h 108681"/>
              <a:gd name="connsiteX19" fmla="*/ 693919 w 1233221"/>
              <a:gd name="connsiteY19" fmla="*/ 0 h 108681"/>
              <a:gd name="connsiteX20" fmla="*/ 482600 w 1233221"/>
              <a:gd name="connsiteY20" fmla="*/ 108681 h 108681"/>
              <a:gd name="connsiteX21" fmla="*/ 539302 w 1233221"/>
              <a:gd name="connsiteY21" fmla="*/ 108681 h 108681"/>
              <a:gd name="connsiteX22" fmla="*/ 629971 w 1233221"/>
              <a:gd name="connsiteY22" fmla="*/ 0 h 108681"/>
              <a:gd name="connsiteX23" fmla="*/ 573269 w 1233221"/>
              <a:gd name="connsiteY23" fmla="*/ 0 h 108681"/>
              <a:gd name="connsiteX24" fmla="*/ 361950 w 1233221"/>
              <a:gd name="connsiteY24" fmla="*/ 108681 h 108681"/>
              <a:gd name="connsiteX25" fmla="*/ 418652 w 1233221"/>
              <a:gd name="connsiteY25" fmla="*/ 108681 h 108681"/>
              <a:gd name="connsiteX26" fmla="*/ 509321 w 1233221"/>
              <a:gd name="connsiteY26" fmla="*/ 0 h 108681"/>
              <a:gd name="connsiteX27" fmla="*/ 452619 w 1233221"/>
              <a:gd name="connsiteY27" fmla="*/ 0 h 108681"/>
              <a:gd name="connsiteX28" fmla="*/ 241300 w 1233221"/>
              <a:gd name="connsiteY28" fmla="*/ 108681 h 108681"/>
              <a:gd name="connsiteX29" fmla="*/ 298002 w 1233221"/>
              <a:gd name="connsiteY29" fmla="*/ 108681 h 108681"/>
              <a:gd name="connsiteX30" fmla="*/ 388671 w 1233221"/>
              <a:gd name="connsiteY30" fmla="*/ 0 h 108681"/>
              <a:gd name="connsiteX31" fmla="*/ 331969 w 1233221"/>
              <a:gd name="connsiteY31" fmla="*/ 0 h 108681"/>
              <a:gd name="connsiteX32" fmla="*/ 120650 w 1233221"/>
              <a:gd name="connsiteY32" fmla="*/ 108681 h 108681"/>
              <a:gd name="connsiteX33" fmla="*/ 177352 w 1233221"/>
              <a:gd name="connsiteY33" fmla="*/ 108681 h 108681"/>
              <a:gd name="connsiteX34" fmla="*/ 268021 w 1233221"/>
              <a:gd name="connsiteY34" fmla="*/ 0 h 108681"/>
              <a:gd name="connsiteX35" fmla="*/ 211319 w 1233221"/>
              <a:gd name="connsiteY35" fmla="*/ 0 h 108681"/>
              <a:gd name="connsiteX36" fmla="*/ 0 w 1233221"/>
              <a:gd name="connsiteY36" fmla="*/ 108681 h 108681"/>
              <a:gd name="connsiteX37" fmla="*/ 56702 w 1233221"/>
              <a:gd name="connsiteY37" fmla="*/ 108681 h 108681"/>
              <a:gd name="connsiteX38" fmla="*/ 147371 w 1233221"/>
              <a:gd name="connsiteY38" fmla="*/ 0 h 108681"/>
              <a:gd name="connsiteX39" fmla="*/ 90669 w 1233221"/>
              <a:gd name="connsiteY39" fmla="*/ 0 h 108681"/>
            </a:gdLst>
            <a:ahLst/>
            <a:cxnLst/>
            <a:rect l="l" t="t" r="r" b="b"/>
            <a:pathLst>
              <a:path w="1233221" h="108681">
                <a:moveTo>
                  <a:pt x="1085850" y="108681"/>
                </a:moveTo>
                <a:lnTo>
                  <a:pt x="1142552" y="108681"/>
                </a:lnTo>
                <a:lnTo>
                  <a:pt x="1233221" y="0"/>
                </a:lnTo>
                <a:lnTo>
                  <a:pt x="1176519" y="0"/>
                </a:lnTo>
                <a:close/>
                <a:moveTo>
                  <a:pt x="965200" y="108681"/>
                </a:moveTo>
                <a:lnTo>
                  <a:pt x="1021902" y="108681"/>
                </a:lnTo>
                <a:lnTo>
                  <a:pt x="1112571" y="0"/>
                </a:lnTo>
                <a:lnTo>
                  <a:pt x="1055869" y="0"/>
                </a:lnTo>
                <a:close/>
                <a:moveTo>
                  <a:pt x="844550" y="108681"/>
                </a:moveTo>
                <a:lnTo>
                  <a:pt x="901252" y="108681"/>
                </a:lnTo>
                <a:lnTo>
                  <a:pt x="991921" y="0"/>
                </a:lnTo>
                <a:lnTo>
                  <a:pt x="935219" y="0"/>
                </a:lnTo>
                <a:close/>
                <a:moveTo>
                  <a:pt x="723900" y="108681"/>
                </a:moveTo>
                <a:lnTo>
                  <a:pt x="780602" y="108681"/>
                </a:lnTo>
                <a:lnTo>
                  <a:pt x="871271" y="0"/>
                </a:lnTo>
                <a:lnTo>
                  <a:pt x="814569" y="0"/>
                </a:lnTo>
                <a:close/>
                <a:moveTo>
                  <a:pt x="603250" y="108681"/>
                </a:moveTo>
                <a:lnTo>
                  <a:pt x="659952" y="108681"/>
                </a:lnTo>
                <a:lnTo>
                  <a:pt x="750621" y="0"/>
                </a:lnTo>
                <a:lnTo>
                  <a:pt x="693919" y="0"/>
                </a:lnTo>
                <a:close/>
                <a:moveTo>
                  <a:pt x="482600" y="108681"/>
                </a:moveTo>
                <a:lnTo>
                  <a:pt x="539302" y="108681"/>
                </a:lnTo>
                <a:lnTo>
                  <a:pt x="629971" y="0"/>
                </a:lnTo>
                <a:lnTo>
                  <a:pt x="573269" y="0"/>
                </a:lnTo>
                <a:close/>
                <a:moveTo>
                  <a:pt x="361950" y="108681"/>
                </a:moveTo>
                <a:lnTo>
                  <a:pt x="418652" y="108681"/>
                </a:lnTo>
                <a:lnTo>
                  <a:pt x="509321" y="0"/>
                </a:lnTo>
                <a:lnTo>
                  <a:pt x="452619" y="0"/>
                </a:lnTo>
                <a:close/>
                <a:moveTo>
                  <a:pt x="241300" y="108681"/>
                </a:moveTo>
                <a:lnTo>
                  <a:pt x="298002" y="108681"/>
                </a:lnTo>
                <a:lnTo>
                  <a:pt x="388671" y="0"/>
                </a:lnTo>
                <a:lnTo>
                  <a:pt x="331969" y="0"/>
                </a:lnTo>
                <a:close/>
                <a:moveTo>
                  <a:pt x="120650" y="108681"/>
                </a:moveTo>
                <a:lnTo>
                  <a:pt x="177352" y="108681"/>
                </a:lnTo>
                <a:lnTo>
                  <a:pt x="268021" y="0"/>
                </a:lnTo>
                <a:lnTo>
                  <a:pt x="211319" y="0"/>
                </a:lnTo>
                <a:close/>
                <a:moveTo>
                  <a:pt x="0" y="108681"/>
                </a:moveTo>
                <a:lnTo>
                  <a:pt x="56702" y="108681"/>
                </a:lnTo>
                <a:lnTo>
                  <a:pt x="147371" y="0"/>
                </a:lnTo>
                <a:lnTo>
                  <a:pt x="90669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251210">
            <a:off x="10323029" y="6786232"/>
            <a:ext cx="232606" cy="9045"/>
          </a:xfrm>
          <a:custGeom>
            <a:avLst/>
            <a:gdLst>
              <a:gd name="connsiteX0" fmla="*/ 0 w 232606"/>
              <a:gd name="connsiteY0" fmla="*/ 0 h 9045"/>
              <a:gd name="connsiteX1" fmla="*/ 232606 w 232606"/>
              <a:gd name="connsiteY1" fmla="*/ 0 h 9045"/>
              <a:gd name="connsiteX2" fmla="*/ 220826 w 232606"/>
              <a:gd name="connsiteY2" fmla="*/ 9045 h 9045"/>
              <a:gd name="connsiteX3" fmla="*/ 0 w 232606"/>
              <a:gd name="connsiteY3" fmla="*/ 9045 h 9045"/>
            </a:gdLst>
            <a:ahLst/>
            <a:cxnLst/>
            <a:rect l="l" t="t" r="r" b="b"/>
            <a:pathLst>
              <a:path w="232606" h="9045">
                <a:moveTo>
                  <a:pt x="0" y="0"/>
                </a:moveTo>
                <a:lnTo>
                  <a:pt x="232606" y="0"/>
                </a:lnTo>
                <a:lnTo>
                  <a:pt x="220826" y="9045"/>
                </a:lnTo>
                <a:lnTo>
                  <a:pt x="0" y="904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-2387904" y="3351377"/>
            <a:ext cx="5281126" cy="155246"/>
          </a:xfrm>
          <a:custGeom>
            <a:avLst/>
            <a:gdLst>
              <a:gd name="connsiteX0" fmla="*/ 0 w 5281126"/>
              <a:gd name="connsiteY0" fmla="*/ 155246 h 155246"/>
              <a:gd name="connsiteX1" fmla="*/ 130251 w 5281126"/>
              <a:gd name="connsiteY1" fmla="*/ 0 h 155246"/>
              <a:gd name="connsiteX2" fmla="*/ 5281126 w 5281126"/>
              <a:gd name="connsiteY2" fmla="*/ 0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0" y="155246"/>
                </a:moveTo>
                <a:lnTo>
                  <a:pt x="130251" y="0"/>
                </a:lnTo>
                <a:lnTo>
                  <a:pt x="5281126" y="0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9334520" y="3351377"/>
            <a:ext cx="5281126" cy="155246"/>
          </a:xfrm>
          <a:custGeom>
            <a:avLst/>
            <a:gdLst>
              <a:gd name="connsiteX0" fmla="*/ 5281126 w 5281126"/>
              <a:gd name="connsiteY0" fmla="*/ 0 h 155246"/>
              <a:gd name="connsiteX1" fmla="*/ 130251 w 5281126"/>
              <a:gd name="connsiteY1" fmla="*/ 0 h 155246"/>
              <a:gd name="connsiteX2" fmla="*/ 0 w 5281126"/>
              <a:gd name="connsiteY2" fmla="*/ 155246 h 155246"/>
              <a:gd name="connsiteX3" fmla="*/ 5150875 w 5281126"/>
              <a:gd name="connsiteY3" fmla="*/ 155246 h 155246"/>
            </a:gdLst>
            <a:ahLst/>
            <a:cxnLst/>
            <a:rect l="l" t="t" r="r" b="b"/>
            <a:pathLst>
              <a:path w="5281126" h="155246">
                <a:moveTo>
                  <a:pt x="5281126" y="0"/>
                </a:moveTo>
                <a:lnTo>
                  <a:pt x="130251" y="0"/>
                </a:lnTo>
                <a:lnTo>
                  <a:pt x="0" y="155246"/>
                </a:lnTo>
                <a:lnTo>
                  <a:pt x="5150875" y="1552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126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490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298168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51813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73507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78871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171975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225620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203234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7584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634049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983975" y="3799145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11304116" y="3515462"/>
            <a:ext cx="12039" cy="18457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553160" y="3614994"/>
            <a:ext cx="4792" cy="12269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355522" y="2043120"/>
            <a:ext cx="18198" cy="761830"/>
          </a:xfrm>
          <a:prstGeom prst="rect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  <a:lumMod val="80000"/>
                  <a:lumOff val="20000"/>
                </a:schemeClr>
              </a:gs>
            </a:gsLst>
            <a:lin ang="5400000" scaled="0"/>
          </a:gradFill>
          <a:ln w="15875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52267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6851721" y="5494351"/>
            <a:ext cx="3817608" cy="630786"/>
          </a:xfrm>
          <a:custGeom>
            <a:avLst/>
            <a:gdLst>
              <a:gd name="connsiteX0" fmla="*/ 3204858 w 5065563"/>
              <a:gd name="connsiteY0" fmla="*/ 0 h 2700670"/>
              <a:gd name="connsiteX1" fmla="*/ 5065563 w 5065563"/>
              <a:gd name="connsiteY1" fmla="*/ 0 h 2700670"/>
              <a:gd name="connsiteX2" fmla="*/ 2668772 w 5065563"/>
              <a:gd name="connsiteY2" fmla="*/ 2700670 h 2700670"/>
              <a:gd name="connsiteX3" fmla="*/ 0 w 5065563"/>
              <a:gd name="connsiteY3" fmla="*/ 2700670 h 2700670"/>
              <a:gd name="connsiteX4" fmla="*/ 3204858 w 5065563"/>
              <a:gd name="connsiteY4" fmla="*/ 0 h 2700670"/>
            </a:gdLst>
            <a:ahLst/>
            <a:cxnLst/>
            <a:rect l="l" t="t" r="r" b="b"/>
            <a:pathLst>
              <a:path w="5065563" h="2700670">
                <a:moveTo>
                  <a:pt x="3204858" y="0"/>
                </a:moveTo>
                <a:lnTo>
                  <a:pt x="5065563" y="0"/>
                </a:lnTo>
                <a:lnTo>
                  <a:pt x="2668772" y="2700670"/>
                </a:lnTo>
                <a:lnTo>
                  <a:pt x="0" y="2700670"/>
                </a:lnTo>
                <a:lnTo>
                  <a:pt x="3204858" y="0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848322" y="5494351"/>
            <a:ext cx="4495357" cy="630786"/>
          </a:xfrm>
          <a:prstGeom prst="trapezoid">
            <a:avLst>
              <a:gd name="adj" fmla="val 345905"/>
            </a:avLst>
          </a:pr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5400000" scaled="0"/>
          </a:gradFill>
          <a:ln w="12700" cap="sq">
            <a:gradFill>
              <a:gsLst>
                <a:gs pos="23000">
                  <a:schemeClr val="accent1">
                    <a:alpha val="0"/>
                  </a:schemeClr>
                </a:gs>
                <a:gs pos="94200">
                  <a:schemeClr val="accent1">
                    <a:alpha val="67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463389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245060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2335983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211765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flipH="1">
            <a:off x="9703828" y="2905110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 flipH="1">
            <a:off x="9927858" y="3127488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 flipH="1">
            <a:off x="9831234" y="2806795"/>
            <a:ext cx="24784" cy="1000527"/>
          </a:xfrm>
          <a:custGeom>
            <a:avLst/>
            <a:gdLst>
              <a:gd name="connsiteX0" fmla="*/ 16840 w 45720"/>
              <a:gd name="connsiteY0" fmla="*/ 0 h 1845723"/>
              <a:gd name="connsiteX1" fmla="*/ 22860 w 45720"/>
              <a:gd name="connsiteY1" fmla="*/ 0 h 1845723"/>
              <a:gd name="connsiteX2" fmla="*/ 28879 w 45720"/>
              <a:gd name="connsiteY2" fmla="*/ 0 h 1845723"/>
              <a:gd name="connsiteX3" fmla="*/ 28879 w 45720"/>
              <a:gd name="connsiteY3" fmla="*/ 2493 h 1845723"/>
              <a:gd name="connsiteX4" fmla="*/ 39024 w 45720"/>
              <a:gd name="connsiteY4" fmla="*/ 6696 h 1845723"/>
              <a:gd name="connsiteX5" fmla="*/ 45720 w 45720"/>
              <a:gd name="connsiteY5" fmla="*/ 22860 h 1845723"/>
              <a:gd name="connsiteX6" fmla="*/ 39024 w 45720"/>
              <a:gd name="connsiteY6" fmla="*/ 39025 h 1845723"/>
              <a:gd name="connsiteX7" fmla="*/ 28879 w 45720"/>
              <a:gd name="connsiteY7" fmla="*/ 43227 h 1845723"/>
              <a:gd name="connsiteX8" fmla="*/ 28879 w 45720"/>
              <a:gd name="connsiteY8" fmla="*/ 1845723 h 1845723"/>
              <a:gd name="connsiteX9" fmla="*/ 16840 w 45720"/>
              <a:gd name="connsiteY9" fmla="*/ 1845723 h 1845723"/>
              <a:gd name="connsiteX10" fmla="*/ 16840 w 45720"/>
              <a:gd name="connsiteY10" fmla="*/ 43227 h 1845723"/>
              <a:gd name="connsiteX11" fmla="*/ 6696 w 45720"/>
              <a:gd name="connsiteY11" fmla="*/ 39025 h 1845723"/>
              <a:gd name="connsiteX12" fmla="*/ 0 w 45720"/>
              <a:gd name="connsiteY12" fmla="*/ 22860 h 1845723"/>
              <a:gd name="connsiteX13" fmla="*/ 6696 w 45720"/>
              <a:gd name="connsiteY13" fmla="*/ 6696 h 1845723"/>
              <a:gd name="connsiteX14" fmla="*/ 16840 w 45720"/>
              <a:gd name="connsiteY14" fmla="*/ 2494 h 1845723"/>
            </a:gdLst>
            <a:ahLst/>
            <a:cxnLst/>
            <a:rect l="l" t="t" r="r" b="b"/>
            <a:pathLst>
              <a:path w="45720" h="1845723">
                <a:moveTo>
                  <a:pt x="16840" y="0"/>
                </a:moveTo>
                <a:lnTo>
                  <a:pt x="22860" y="0"/>
                </a:lnTo>
                <a:lnTo>
                  <a:pt x="28879" y="0"/>
                </a:lnTo>
                <a:lnTo>
                  <a:pt x="28879" y="2493"/>
                </a:lnTo>
                <a:lnTo>
                  <a:pt x="39024" y="6696"/>
                </a:lnTo>
                <a:cubicBezTo>
                  <a:pt x="43161" y="10833"/>
                  <a:pt x="45720" y="16548"/>
                  <a:pt x="45720" y="22860"/>
                </a:cubicBezTo>
                <a:cubicBezTo>
                  <a:pt x="45720" y="29173"/>
                  <a:pt x="43161" y="34888"/>
                  <a:pt x="39024" y="39025"/>
                </a:cubicBezTo>
                <a:lnTo>
                  <a:pt x="28879" y="43227"/>
                </a:lnTo>
                <a:lnTo>
                  <a:pt x="28879" y="1845723"/>
                </a:lnTo>
                <a:lnTo>
                  <a:pt x="16840" y="1845723"/>
                </a:lnTo>
                <a:lnTo>
                  <a:pt x="16840" y="43227"/>
                </a:lnTo>
                <a:lnTo>
                  <a:pt x="6696" y="39025"/>
                </a:lnTo>
                <a:cubicBezTo>
                  <a:pt x="2559" y="34888"/>
                  <a:pt x="0" y="29173"/>
                  <a:pt x="0" y="22860"/>
                </a:cubicBezTo>
                <a:cubicBezTo>
                  <a:pt x="0" y="16548"/>
                  <a:pt x="2559" y="10833"/>
                  <a:pt x="6696" y="6696"/>
                </a:cubicBezTo>
                <a:lnTo>
                  <a:pt x="16840" y="2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flipH="1">
            <a:off x="10055264" y="3029173"/>
            <a:ext cx="19083" cy="678932"/>
          </a:xfrm>
          <a:custGeom>
            <a:avLst/>
            <a:gdLst>
              <a:gd name="connsiteX0" fmla="*/ 17602 w 35204"/>
              <a:gd name="connsiteY0" fmla="*/ 0 h 1252460"/>
              <a:gd name="connsiteX1" fmla="*/ 35204 w 35204"/>
              <a:gd name="connsiteY1" fmla="*/ 17602 h 1252460"/>
              <a:gd name="connsiteX2" fmla="*/ 30049 w 35204"/>
              <a:gd name="connsiteY2" fmla="*/ 30049 h 1252460"/>
              <a:gd name="connsiteX3" fmla="*/ 19998 w 35204"/>
              <a:gd name="connsiteY3" fmla="*/ 34212 h 1252460"/>
              <a:gd name="connsiteX4" fmla="*/ 19998 w 35204"/>
              <a:gd name="connsiteY4" fmla="*/ 1252460 h 1252460"/>
              <a:gd name="connsiteX5" fmla="*/ 15206 w 35204"/>
              <a:gd name="connsiteY5" fmla="*/ 1252460 h 1252460"/>
              <a:gd name="connsiteX6" fmla="*/ 15206 w 35204"/>
              <a:gd name="connsiteY6" fmla="*/ 34212 h 1252460"/>
              <a:gd name="connsiteX7" fmla="*/ 5156 w 35204"/>
              <a:gd name="connsiteY7" fmla="*/ 30049 h 1252460"/>
              <a:gd name="connsiteX8" fmla="*/ 0 w 35204"/>
              <a:gd name="connsiteY8" fmla="*/ 17602 h 1252460"/>
              <a:gd name="connsiteX9" fmla="*/ 17602 w 35204"/>
              <a:gd name="connsiteY9" fmla="*/ 0 h 1252460"/>
            </a:gdLst>
            <a:ahLst/>
            <a:cxnLst/>
            <a:rect l="l" t="t" r="r" b="b"/>
            <a:pathLst>
              <a:path w="35204" h="1252460">
                <a:moveTo>
                  <a:pt x="17602" y="0"/>
                </a:moveTo>
                <a:cubicBezTo>
                  <a:pt x="27323" y="0"/>
                  <a:pt x="35204" y="7881"/>
                  <a:pt x="35204" y="17602"/>
                </a:cubicBezTo>
                <a:cubicBezTo>
                  <a:pt x="35204" y="22463"/>
                  <a:pt x="33234" y="26863"/>
                  <a:pt x="30049" y="30049"/>
                </a:cubicBezTo>
                <a:lnTo>
                  <a:pt x="19998" y="34212"/>
                </a:lnTo>
                <a:lnTo>
                  <a:pt x="19998" y="1252460"/>
                </a:lnTo>
                <a:lnTo>
                  <a:pt x="15206" y="1252460"/>
                </a:lnTo>
                <a:lnTo>
                  <a:pt x="15206" y="34212"/>
                </a:lnTo>
                <a:lnTo>
                  <a:pt x="5156" y="30049"/>
                </a:lnTo>
                <a:cubicBezTo>
                  <a:pt x="1970" y="26863"/>
                  <a:pt x="0" y="22463"/>
                  <a:pt x="0" y="17602"/>
                </a:cubicBezTo>
                <a:cubicBezTo>
                  <a:pt x="0" y="7881"/>
                  <a:pt x="7881" y="0"/>
                  <a:pt x="176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66184" tIns="33092" rIns="66184" bIns="33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216498" y="-623929"/>
            <a:ext cx="9759004" cy="9759004"/>
          </a:xfrm>
          <a:prstGeom prst="donut">
            <a:avLst>
              <a:gd name="adj" fmla="val 6027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0">
                  <a:schemeClr val="accent1"/>
                </a:gs>
                <a:gs pos="49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9821990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9875635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0258894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0312539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10695797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10749442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11132701" y="929682"/>
            <a:ext cx="198036" cy="1980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11186346" y="983328"/>
            <a:ext cx="90748" cy="907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1393130" y="5021622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303823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307427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3110317" y="5021622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 flipH="1">
            <a:off x="8926616" y="5021939"/>
            <a:ext cx="1872255" cy="333071"/>
          </a:xfrm>
          <a:prstGeom prst="parallelogram">
            <a:avLst>
              <a:gd name="adj" fmla="val 73607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 flipH="1">
            <a:off x="889057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 flipH="1">
            <a:off x="885453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 flipH="1">
            <a:off x="8818496" y="5021939"/>
            <a:ext cx="263188" cy="333071"/>
          </a:xfrm>
          <a:prstGeom prst="parallelogram">
            <a:avLst>
              <a:gd name="adj" fmla="val 9110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2589106" y="2732806"/>
            <a:ext cx="7013788" cy="178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635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设计难点与应对策略</a:t>
            </a:r>
            <a:endParaRPr kumimoji="1" lang="zh-CN" altLang="en-US"/>
          </a:p>
        </p:txBody>
      </p:sp>
      <p:sp>
        <p:nvSpPr>
          <p:cNvPr id="78" name="标题 1"/>
          <p:cNvSpPr txBox="1"/>
          <p:nvPr/>
        </p:nvSpPr>
        <p:spPr>
          <a:xfrm>
            <a:off x="4553110" y="528665"/>
            <a:ext cx="3085781" cy="2250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70141732283463,&quot;left&quot;:92.42385826771654,&quot;top&quot;:93.29858267716534,&quot;width&quot;:774.152283464566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1.68141732283465,&quot;left&quot;:52,&quot;top&quot;:70.45,&quot;width&quot;:274.1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36.6,&quot;top&quot;:70.45,&quot;width&quot;:792.9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3.5,&quot;left&quot;:52,&quot;top&quot;:70.45,&quot;width&quot;:274.1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EA72E"/>
      </a:accent1>
      <a:accent2>
        <a:srgbClr val="F62C52"/>
      </a:accent2>
      <a:accent3>
        <a:srgbClr val="42B5F2"/>
      </a:accent3>
      <a:accent4>
        <a:srgbClr val="0F9ED5"/>
      </a:accent4>
      <a:accent5>
        <a:srgbClr val="A02B93"/>
      </a:accent5>
      <a:accent6>
        <a:srgbClr val="FA661A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1238</Words>
  <Application>Microsoft Office PowerPoint</Application>
  <PresentationFormat>宽屏</PresentationFormat>
  <Paragraphs>217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Source Han Sans</vt:lpstr>
      <vt:lpstr>OPPOSans B</vt:lpstr>
      <vt:lpstr>Source Han Sans CN Regular</vt:lpstr>
      <vt:lpstr>微软雅黑</vt:lpstr>
      <vt:lpstr>Source Han Sans CN Bold</vt:lpstr>
      <vt:lpstr>OPPOSans H</vt:lpstr>
      <vt:lpstr>Office 主题​​</vt:lpstr>
      <vt:lpstr>1_Office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2_Office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天明</dc:creator>
  <cp:lastModifiedBy>明 天</cp:lastModifiedBy>
  <cp:revision>15</cp:revision>
  <dcterms:created xsi:type="dcterms:W3CDTF">2025-04-25T10:12:00Z</dcterms:created>
  <dcterms:modified xsi:type="dcterms:W3CDTF">2025-06-24T04:25:54Z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1EC4EE7223094D85BA88E988EF9AB540_12</vt:lpwstr>
  </property>
</Properties>
</file>